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67" r:id="rId2"/>
    <p:sldId id="448" r:id="rId3"/>
    <p:sldId id="449" r:id="rId4"/>
    <p:sldId id="503" r:id="rId5"/>
    <p:sldId id="505" r:id="rId6"/>
    <p:sldId id="506" r:id="rId7"/>
    <p:sldId id="507" r:id="rId8"/>
    <p:sldId id="508" r:id="rId9"/>
    <p:sldId id="567" r:id="rId10"/>
    <p:sldId id="547" r:id="rId11"/>
    <p:sldId id="549" r:id="rId12"/>
    <p:sldId id="550" r:id="rId13"/>
    <p:sldId id="551" r:id="rId14"/>
    <p:sldId id="574" r:id="rId15"/>
    <p:sldId id="553" r:id="rId16"/>
    <p:sldId id="554" r:id="rId17"/>
    <p:sldId id="555" r:id="rId18"/>
    <p:sldId id="556" r:id="rId19"/>
    <p:sldId id="557" r:id="rId20"/>
    <p:sldId id="558" r:id="rId21"/>
    <p:sldId id="559" r:id="rId22"/>
    <p:sldId id="560" r:id="rId23"/>
    <p:sldId id="563" r:id="rId24"/>
    <p:sldId id="564" r:id="rId25"/>
    <p:sldId id="575" r:id="rId26"/>
    <p:sldId id="566" r:id="rId27"/>
    <p:sldId id="565" r:id="rId28"/>
    <p:sldId id="546" r:id="rId29"/>
    <p:sldId id="572" r:id="rId30"/>
    <p:sldId id="568" r:id="rId31"/>
    <p:sldId id="509" r:id="rId32"/>
    <p:sldId id="552" r:id="rId33"/>
    <p:sldId id="570" r:id="rId34"/>
    <p:sldId id="577" r:id="rId35"/>
    <p:sldId id="578" r:id="rId36"/>
    <p:sldId id="571" r:id="rId37"/>
    <p:sldId id="510" r:id="rId38"/>
    <p:sldId id="511" r:id="rId39"/>
    <p:sldId id="512" r:id="rId40"/>
    <p:sldId id="513" r:id="rId41"/>
    <p:sldId id="514" r:id="rId42"/>
    <p:sldId id="515" r:id="rId43"/>
    <p:sldId id="516" r:id="rId44"/>
    <p:sldId id="259" r:id="rId45"/>
    <p:sldId id="321" r:id="rId46"/>
    <p:sldId id="273" r:id="rId47"/>
    <p:sldId id="332" r:id="rId48"/>
    <p:sldId id="573" r:id="rId49"/>
    <p:sldId id="519" r:id="rId50"/>
    <p:sldId id="521" r:id="rId51"/>
    <p:sldId id="522" r:id="rId52"/>
    <p:sldId id="523" r:id="rId53"/>
    <p:sldId id="524" r:id="rId54"/>
    <p:sldId id="525" r:id="rId55"/>
    <p:sldId id="526" r:id="rId56"/>
    <p:sldId id="527" r:id="rId57"/>
    <p:sldId id="579" r:id="rId58"/>
    <p:sldId id="528" r:id="rId59"/>
    <p:sldId id="529" r:id="rId60"/>
    <p:sldId id="530" r:id="rId61"/>
    <p:sldId id="531" r:id="rId62"/>
    <p:sldId id="532" r:id="rId63"/>
    <p:sldId id="534" r:id="rId64"/>
    <p:sldId id="539" r:id="rId65"/>
    <p:sldId id="541" r:id="rId66"/>
    <p:sldId id="542" r:id="rId67"/>
    <p:sldId id="543" r:id="rId68"/>
    <p:sldId id="544" r:id="rId69"/>
    <p:sldId id="54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004266"/>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98"/>
    <p:restoredTop sz="87141" autoAdjust="0"/>
  </p:normalViewPr>
  <p:slideViewPr>
    <p:cSldViewPr snapToGrid="0" snapToObjects="1">
      <p:cViewPr varScale="1">
        <p:scale>
          <a:sx n="94" d="100"/>
          <a:sy n="94" d="100"/>
        </p:scale>
        <p:origin x="208" y="235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10/28/19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40</a:t>
            </a:r>
          </a:p>
        </p:txBody>
      </p:sp>
      <p:sp>
        <p:nvSpPr>
          <p:cNvPr id="7680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6" name="Rectangle 6"/>
          <p:cNvSpPr>
            <a:spLocks noGrp="1" noRot="1" noChangeAspect="1" noChangeArrowheads="1" noTextEdit="1"/>
          </p:cNvSpPr>
          <p:nvPr>
            <p:ph type="sldImg"/>
          </p:nvPr>
        </p:nvSpPr>
        <p:spPr>
          <a:ln cap="flat"/>
        </p:spPr>
      </p:sp>
      <p:sp>
        <p:nvSpPr>
          <p:cNvPr id="76807" name="Rectangle 7"/>
          <p:cNvSpPr>
            <a:spLocks noGrp="1" noChangeArrowheads="1"/>
          </p:cNvSpPr>
          <p:nvPr>
            <p:ph type="body" idx="1"/>
          </p:nvPr>
        </p:nvSpPr>
        <p:spPr>
          <a:ln/>
        </p:spPr>
        <p:txBody>
          <a:bodyPr/>
          <a:lstStyle/>
          <a:p>
            <a:endParaRPr lang="x-none" altLang="x-none"/>
          </a:p>
        </p:txBody>
      </p:sp>
    </p:spTree>
    <p:extLst>
      <p:ext uri="{BB962C8B-B14F-4D97-AF65-F5344CB8AC3E}">
        <p14:creationId xmlns:p14="http://schemas.microsoft.com/office/powerpoint/2010/main" val="398780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ln/>
        </p:spPr>
        <p:txBody>
          <a:bodyPr/>
          <a:lstStyle/>
          <a:p>
            <a:endParaRPr lang="x-none" altLang="x-none"/>
          </a:p>
        </p:txBody>
      </p:sp>
      <p:sp>
        <p:nvSpPr>
          <p:cNvPr id="808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9671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42</a:t>
            </a:r>
          </a:p>
        </p:txBody>
      </p:sp>
      <p:sp>
        <p:nvSpPr>
          <p:cNvPr id="8294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Rectangle 6"/>
          <p:cNvSpPr>
            <a:spLocks noGrp="1" noChangeArrowheads="1"/>
          </p:cNvSpPr>
          <p:nvPr>
            <p:ph type="body" idx="1"/>
          </p:nvPr>
        </p:nvSpPr>
        <p:spPr>
          <a:ln/>
        </p:spPr>
        <p:txBody>
          <a:bodyPr/>
          <a:lstStyle/>
          <a:p>
            <a:endParaRPr lang="x-none" altLang="x-none"/>
          </a:p>
        </p:txBody>
      </p:sp>
      <p:sp>
        <p:nvSpPr>
          <p:cNvPr id="8295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264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43</a:t>
            </a:r>
          </a:p>
        </p:txBody>
      </p:sp>
      <p:sp>
        <p:nvSpPr>
          <p:cNvPr id="8499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8" name="Rectangle 6"/>
          <p:cNvSpPr>
            <a:spLocks noGrp="1" noChangeArrowheads="1"/>
          </p:cNvSpPr>
          <p:nvPr>
            <p:ph type="body" idx="1"/>
          </p:nvPr>
        </p:nvSpPr>
        <p:spPr>
          <a:ln/>
        </p:spPr>
        <p:txBody>
          <a:bodyPr/>
          <a:lstStyle/>
          <a:p>
            <a:endParaRPr lang="x-none" altLang="x-none"/>
          </a:p>
        </p:txBody>
      </p:sp>
      <p:sp>
        <p:nvSpPr>
          <p:cNvPr id="8499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1579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44</a:t>
            </a:r>
          </a:p>
        </p:txBody>
      </p:sp>
      <p:sp>
        <p:nvSpPr>
          <p:cNvPr id="8704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046" name="Rectangle 6"/>
          <p:cNvSpPr>
            <a:spLocks noGrp="1" noChangeArrowheads="1"/>
          </p:cNvSpPr>
          <p:nvPr>
            <p:ph type="body" idx="1"/>
          </p:nvPr>
        </p:nvSpPr>
        <p:spPr>
          <a:ln/>
        </p:spPr>
        <p:txBody>
          <a:bodyPr/>
          <a:lstStyle/>
          <a:p>
            <a:endParaRPr lang="x-none" altLang="x-none"/>
          </a:p>
        </p:txBody>
      </p:sp>
      <p:sp>
        <p:nvSpPr>
          <p:cNvPr id="8704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46978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45</a:t>
            </a:r>
          </a:p>
        </p:txBody>
      </p:sp>
      <p:sp>
        <p:nvSpPr>
          <p:cNvPr id="8909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94" name="Rectangle 6"/>
          <p:cNvSpPr>
            <a:spLocks noGrp="1" noChangeArrowheads="1"/>
          </p:cNvSpPr>
          <p:nvPr>
            <p:ph type="body" idx="1"/>
          </p:nvPr>
        </p:nvSpPr>
        <p:spPr>
          <a:ln/>
        </p:spPr>
        <p:txBody>
          <a:bodyPr/>
          <a:lstStyle/>
          <a:p>
            <a:endParaRPr lang="x-none" altLang="x-none"/>
          </a:p>
        </p:txBody>
      </p:sp>
      <p:sp>
        <p:nvSpPr>
          <p:cNvPr id="8909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41890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7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51</a:t>
            </a:r>
          </a:p>
        </p:txBody>
      </p:sp>
      <p:sp>
        <p:nvSpPr>
          <p:cNvPr id="10138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382" name="Rectangle 6"/>
          <p:cNvSpPr>
            <a:spLocks noGrp="1" noChangeArrowheads="1"/>
          </p:cNvSpPr>
          <p:nvPr>
            <p:ph type="body" idx="1"/>
          </p:nvPr>
        </p:nvSpPr>
        <p:spPr>
          <a:ln/>
        </p:spPr>
        <p:txBody>
          <a:bodyPr/>
          <a:lstStyle/>
          <a:p>
            <a:endParaRPr lang="x-none" altLang="x-none"/>
          </a:p>
        </p:txBody>
      </p:sp>
      <p:sp>
        <p:nvSpPr>
          <p:cNvPr id="10138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4187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52</a:t>
            </a:r>
          </a:p>
        </p:txBody>
      </p:sp>
      <p:sp>
        <p:nvSpPr>
          <p:cNvPr id="10342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2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430" name="Rectangle 6"/>
          <p:cNvSpPr>
            <a:spLocks noGrp="1" noChangeArrowheads="1"/>
          </p:cNvSpPr>
          <p:nvPr>
            <p:ph type="body" idx="1"/>
          </p:nvPr>
        </p:nvSpPr>
        <p:spPr>
          <a:ln/>
        </p:spPr>
        <p:txBody>
          <a:bodyPr/>
          <a:lstStyle/>
          <a:p>
            <a:endParaRPr lang="x-none" altLang="x-none"/>
          </a:p>
        </p:txBody>
      </p:sp>
      <p:sp>
        <p:nvSpPr>
          <p:cNvPr id="10343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2106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ln/>
        </p:spPr>
        <p:txBody>
          <a:bodyPr/>
          <a:lstStyle/>
          <a:p>
            <a:endParaRPr lang="x-none" altLang="x-none"/>
          </a:p>
        </p:txBody>
      </p:sp>
      <p:sp>
        <p:nvSpPr>
          <p:cNvPr id="1136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509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error</a:t>
            </a:r>
            <a:r>
              <a:rPr lang="en-US" dirty="0"/>
              <a:t> </a:t>
            </a:r>
            <a:r>
              <a:rPr lang="mr-IN" dirty="0"/>
              <a:t>–</a:t>
            </a:r>
            <a:r>
              <a:rPr lang="en-US" dirty="0"/>
              <a:t> estimate of the standard</a:t>
            </a:r>
            <a:r>
              <a:rPr lang="en-US" baseline="0" dirty="0"/>
              <a:t> deviation, will talk about this more later </a:t>
            </a:r>
            <a:r>
              <a:rPr lang="mr-IN" baseline="0" dirty="0"/>
              <a:t>…</a:t>
            </a:r>
            <a:endParaRPr lang="en-US" baseline="0" dirty="0"/>
          </a:p>
          <a:p>
            <a:r>
              <a:rPr lang="en-US" sz="1200" b="0"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p</a:t>
            </a:r>
            <a:r>
              <a:rPr lang="en-US" sz="1200" b="1" i="0" kern="1200" dirty="0">
                <a:solidFill>
                  <a:schemeClr val="tx1"/>
                </a:solidFill>
                <a:effectLst/>
                <a:latin typeface="+mn-lt"/>
                <a:ea typeface="+mn-ea"/>
                <a:cs typeface="+mn-cs"/>
              </a:rPr>
              <a:t>-value</a:t>
            </a:r>
            <a:r>
              <a:rPr lang="en-US" sz="1200" b="0" i="0" kern="1200" dirty="0">
                <a:solidFill>
                  <a:schemeClr val="tx1"/>
                </a:solidFill>
                <a:effectLst/>
                <a:latin typeface="+mn-lt"/>
                <a:ea typeface="+mn-ea"/>
                <a:cs typeface="+mn-cs"/>
              </a:rPr>
              <a:t> is the probability of obtaining a result equal to or "more extreme" than what was actually observed, when</a:t>
            </a:r>
            <a:r>
              <a:rPr lang="en-US" sz="1200" b="0" i="0" kern="1200" baseline="0" dirty="0">
                <a:solidFill>
                  <a:schemeClr val="tx1"/>
                </a:solidFill>
                <a:effectLst/>
                <a:latin typeface="+mn-lt"/>
                <a:ea typeface="+mn-ea"/>
                <a:cs typeface="+mn-cs"/>
              </a:rPr>
              <a:t> the null </a:t>
            </a:r>
            <a:r>
              <a:rPr lang="en-US" sz="1200" b="0" i="0" kern="1200" baseline="0" dirty="0" err="1">
                <a:solidFill>
                  <a:schemeClr val="tx1"/>
                </a:solidFill>
                <a:effectLst/>
                <a:latin typeface="+mn-lt"/>
                <a:ea typeface="+mn-ea"/>
                <a:cs typeface="+mn-cs"/>
              </a:rPr>
              <a:t>hyp</a:t>
            </a:r>
            <a:r>
              <a:rPr lang="en-US" sz="1200" b="0" i="0" kern="1200" baseline="0" dirty="0">
                <a:solidFill>
                  <a:schemeClr val="tx1"/>
                </a:solidFill>
                <a:effectLst/>
                <a:latin typeface="+mn-lt"/>
                <a:ea typeface="+mn-ea"/>
                <a:cs typeface="+mn-cs"/>
              </a:rPr>
              <a:t> is actually true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we’ll talk about this more </a:t>
            </a:r>
            <a:r>
              <a:rPr lang="mr-IN" sz="1200" b="0" i="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397992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05597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359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330542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Flip</a:t>
            </a:r>
            <a:r>
              <a:rPr lang="en-US" baseline="0" dirty="0"/>
              <a:t> a coin:  two outcomes {head, tail}, Roll a 6-sided dice:  six outcomes {1, 2, 3, 4, 5, 6}, Draw a card from a standard 52-card deck:  52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sample space </a:t>
            </a:r>
            <a:r>
              <a:rPr lang="en-US" baseline="0" dirty="0"/>
              <a:t>when </a:t>
            </a:r>
            <a:r>
              <a:rPr lang="en-US" dirty="0"/>
              <a:t>rolling two dices?</a:t>
            </a:r>
          </a:p>
          <a:p>
            <a:r>
              <a:rPr lang="en-US" dirty="0"/>
              <a:t>Flip</a:t>
            </a:r>
            <a:r>
              <a:rPr lang="en-US" baseline="0" dirty="0"/>
              <a:t> a fair coin until you get a head</a:t>
            </a:r>
            <a:r>
              <a:rPr lang="en-US" dirty="0"/>
              <a:t> </a:t>
            </a:r>
          </a:p>
        </p:txBody>
      </p:sp>
      <p:sp>
        <p:nvSpPr>
          <p:cNvPr id="4" name="Slide Number Placeholder 3"/>
          <p:cNvSpPr>
            <a:spLocks noGrp="1"/>
          </p:cNvSpPr>
          <p:nvPr>
            <p:ph type="sldNum" sz="quarter" idx="10"/>
          </p:nvPr>
        </p:nvSpPr>
        <p:spPr/>
        <p:txBody>
          <a:bodyPr/>
          <a:lstStyle/>
          <a:p>
            <a:fld id="{618A05D0-495E-42ED-976B-D12D55F459A5}" type="slidenum">
              <a:rPr lang="en-US" smtClean="0"/>
              <a:t>44</a:t>
            </a:fld>
            <a:endParaRPr lang="en-US"/>
          </a:p>
        </p:txBody>
      </p:sp>
    </p:spTree>
    <p:extLst>
      <p:ext uri="{BB962C8B-B14F-4D97-AF65-F5344CB8AC3E}">
        <p14:creationId xmlns:p14="http://schemas.microsoft.com/office/powerpoint/2010/main" val="320204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3: Find the probability that a hand of five cards in poker contains four cards of one kind. </a:t>
            </a:r>
          </a:p>
          <a:p>
            <a:endParaRPr lang="en-US" dirty="0"/>
          </a:p>
          <a:p>
            <a:endParaRPr lang="en-US" dirty="0"/>
          </a:p>
        </p:txBody>
      </p:sp>
      <p:sp>
        <p:nvSpPr>
          <p:cNvPr id="4" name="Slide Number Placeholder 3"/>
          <p:cNvSpPr>
            <a:spLocks noGrp="1"/>
          </p:cNvSpPr>
          <p:nvPr>
            <p:ph type="sldNum" sz="quarter" idx="10"/>
          </p:nvPr>
        </p:nvSpPr>
        <p:spPr/>
        <p:txBody>
          <a:bodyPr/>
          <a:lstStyle/>
          <a:p>
            <a:fld id="{618A05D0-495E-42ED-976B-D12D55F459A5}" type="slidenum">
              <a:rPr lang="en-US" smtClean="0"/>
              <a:t>45</a:t>
            </a:fld>
            <a:endParaRPr lang="en-US"/>
          </a:p>
        </p:txBody>
      </p:sp>
    </p:spTree>
    <p:extLst>
      <p:ext uri="{BB962C8B-B14F-4D97-AF65-F5344CB8AC3E}">
        <p14:creationId xmlns:p14="http://schemas.microsoft.com/office/powerpoint/2010/main" val="133315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Careful, the second one is tricky!</a:t>
            </a:r>
          </a:p>
        </p:txBody>
      </p:sp>
      <p:sp>
        <p:nvSpPr>
          <p:cNvPr id="4" name="Slide Number Placeholder 3"/>
          <p:cNvSpPr>
            <a:spLocks noGrp="1"/>
          </p:cNvSpPr>
          <p:nvPr>
            <p:ph type="sldNum" sz="quarter" idx="10"/>
          </p:nvPr>
        </p:nvSpPr>
        <p:spPr/>
        <p:txBody>
          <a:bodyPr/>
          <a:lstStyle/>
          <a:p>
            <a:fld id="{618A05D0-495E-42ED-976B-D12D55F459A5}" type="slidenum">
              <a:rPr lang="en-US" smtClean="0"/>
              <a:t>46</a:t>
            </a:fld>
            <a:endParaRPr lang="en-US"/>
          </a:p>
        </p:txBody>
      </p:sp>
    </p:spTree>
    <p:extLst>
      <p:ext uri="{BB962C8B-B14F-4D97-AF65-F5344CB8AC3E}">
        <p14:creationId xmlns:p14="http://schemas.microsoft.com/office/powerpoint/2010/main" val="824970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MAR allows for data to be missing according to a random process, but is more general than MCAR in that all units do not have equal probabilities of being missing. The constraint here is that missingness may only depend on information that is fully observed. 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sz="1200" b="0" i="0" kern="1200" dirty="0" err="1">
                <a:solidFill>
                  <a:schemeClr val="tx1"/>
                </a:solidFill>
                <a:effectLst/>
                <a:latin typeface="+mn-lt"/>
                <a:ea typeface="+mn-ea"/>
                <a:cs typeface="+mn-cs"/>
              </a:rPr>
              <a:t>infrence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51</a:t>
            </a:fld>
            <a:endParaRPr lang="en-US"/>
          </a:p>
        </p:txBody>
      </p:sp>
    </p:spTree>
    <p:extLst>
      <p:ext uri="{BB962C8B-B14F-4D97-AF65-F5344CB8AC3E}">
        <p14:creationId xmlns:p14="http://schemas.microsoft.com/office/powerpoint/2010/main" val="172589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had a table of heights and weights… </a:t>
            </a:r>
          </a:p>
          <a:p>
            <a:r>
              <a:rPr lang="en-US" dirty="0"/>
              <a:t>If we know people with low grades are less likely to tell us their grade.</a:t>
            </a:r>
          </a:p>
        </p:txBody>
      </p:sp>
      <p:sp>
        <p:nvSpPr>
          <p:cNvPr id="4" name="Slide Number Placeholder 3"/>
          <p:cNvSpPr>
            <a:spLocks noGrp="1"/>
          </p:cNvSpPr>
          <p:nvPr>
            <p:ph type="sldNum" sz="quarter" idx="5"/>
          </p:nvPr>
        </p:nvSpPr>
        <p:spPr/>
        <p:txBody>
          <a:bodyPr/>
          <a:lstStyle/>
          <a:p>
            <a:fld id="{6F3A33D6-99F9-3147-A7EA-92CCBB5870DB}" type="slidenum">
              <a:rPr lang="en-US" smtClean="0"/>
              <a:t>52</a:t>
            </a:fld>
            <a:endParaRPr lang="en-US"/>
          </a:p>
        </p:txBody>
      </p:sp>
    </p:spTree>
    <p:extLst>
      <p:ext uri="{BB962C8B-B14F-4D97-AF65-F5344CB8AC3E}">
        <p14:creationId xmlns:p14="http://schemas.microsoft.com/office/powerpoint/2010/main" val="283278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probability of missing data varies according to information that is not available, this is classified as MNAR. This can either be because suitable covariates for explaining missingness have not been recorded (or are otherwise unavailable) or the probability of being missing depends on the value of the missing datum itself. Extending the previous example, if the probability of reporting income varied according to income itself, this is missing not at random.</a:t>
            </a:r>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53</a:t>
            </a:fld>
            <a:endParaRPr lang="en-US"/>
          </a:p>
        </p:txBody>
      </p:sp>
    </p:spTree>
    <p:extLst>
      <p:ext uri="{BB962C8B-B14F-4D97-AF65-F5344CB8AC3E}">
        <p14:creationId xmlns:p14="http://schemas.microsoft.com/office/powerpoint/2010/main" val="426767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following from home:</a:t>
            </a:r>
          </a:p>
          <a:p>
            <a:pPr marL="171450" indent="-171450">
              <a:buFont typeface="Arial" charset="0"/>
              <a:buChar char="•"/>
            </a:pPr>
            <a:r>
              <a:rPr lang="en-US" dirty="0"/>
              <a:t>Variance:</a:t>
            </a:r>
            <a:r>
              <a:rPr lang="en-US" baseline="0" dirty="0"/>
              <a:t> roughly how much a set of numbers are “spread around” their mean</a:t>
            </a:r>
          </a:p>
          <a:p>
            <a:pPr marL="171450" indent="-171450">
              <a:buFont typeface="Arial" charset="0"/>
              <a:buChar char="•"/>
            </a:pPr>
            <a:r>
              <a:rPr lang="en-US" baseline="0" dirty="0"/>
              <a:t>Standard deviation: similar to variance (square root of variance) </a:t>
            </a:r>
            <a:r>
              <a:rPr lang="mr-IN" baseline="0" dirty="0"/>
              <a:t>–</a:t>
            </a:r>
            <a:r>
              <a:rPr lang="en-US" baseline="0" dirty="0"/>
              <a:t> same units as main data</a:t>
            </a:r>
          </a:p>
          <a:p>
            <a:pPr marL="171450" indent="-171450">
              <a:buFont typeface="Arial" charset="0"/>
              <a:buChar char="•"/>
            </a:pPr>
            <a:r>
              <a:rPr lang="en-US" baseline="0" dirty="0"/>
              <a:t>Standard error (of the sample mean): how far the sample mean is from the population mean</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65</a:t>
            </a:fld>
            <a:endParaRPr lang="en-US"/>
          </a:p>
        </p:txBody>
      </p:sp>
    </p:spTree>
    <p:extLst>
      <p:ext uri="{BB962C8B-B14F-4D97-AF65-F5344CB8AC3E}">
        <p14:creationId xmlns:p14="http://schemas.microsoft.com/office/powerpoint/2010/main" val="17543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ln/>
        </p:spPr>
        <p:txBody>
          <a:bodyPr/>
          <a:lstStyle/>
          <a:p>
            <a:endParaRPr lang="x-none" altLang="x-none" dirty="0"/>
          </a:p>
        </p:txBody>
      </p:sp>
      <p:sp>
        <p:nvSpPr>
          <p:cNvPr id="6041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10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31</a:t>
            </a:r>
          </a:p>
        </p:txBody>
      </p:sp>
      <p:sp>
        <p:nvSpPr>
          <p:cNvPr id="6451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18" name="Rectangle 6"/>
          <p:cNvSpPr>
            <a:spLocks noGrp="1" noChangeArrowheads="1"/>
          </p:cNvSpPr>
          <p:nvPr>
            <p:ph type="body" idx="1"/>
          </p:nvPr>
        </p:nvSpPr>
        <p:spPr>
          <a:ln/>
        </p:spPr>
        <p:txBody>
          <a:bodyPr/>
          <a:lstStyle/>
          <a:p>
            <a:endParaRPr lang="x-none" altLang="x-none"/>
          </a:p>
        </p:txBody>
      </p:sp>
      <p:sp>
        <p:nvSpPr>
          <p:cNvPr id="6451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6067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3"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32</a:t>
            </a:r>
          </a:p>
        </p:txBody>
      </p:sp>
      <p:sp>
        <p:nvSpPr>
          <p:cNvPr id="66564"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6" name="Rectangle 6"/>
          <p:cNvSpPr>
            <a:spLocks noGrp="1" noChangeArrowheads="1"/>
          </p:cNvSpPr>
          <p:nvPr>
            <p:ph type="body" idx="1"/>
          </p:nvPr>
        </p:nvSpPr>
        <p:spPr>
          <a:ln/>
        </p:spPr>
        <p:txBody>
          <a:bodyPr/>
          <a:lstStyle/>
          <a:p>
            <a:endParaRPr lang="x-none" altLang="x-none"/>
          </a:p>
        </p:txBody>
      </p:sp>
      <p:sp>
        <p:nvSpPr>
          <p:cNvPr id="66567"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9606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1"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33</a:t>
            </a:r>
          </a:p>
        </p:txBody>
      </p:sp>
      <p:sp>
        <p:nvSpPr>
          <p:cNvPr id="68612"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3"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614" name="Rectangle 6"/>
          <p:cNvSpPr>
            <a:spLocks noGrp="1" noChangeArrowheads="1"/>
          </p:cNvSpPr>
          <p:nvPr>
            <p:ph type="body" idx="1"/>
          </p:nvPr>
        </p:nvSpPr>
        <p:spPr>
          <a:ln/>
        </p:spPr>
        <p:txBody>
          <a:bodyPr/>
          <a:lstStyle/>
          <a:p>
            <a:endParaRPr lang="x-none" altLang="x-none"/>
          </a:p>
        </p:txBody>
      </p:sp>
      <p:sp>
        <p:nvSpPr>
          <p:cNvPr id="68615"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6189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34</a:t>
            </a:r>
          </a:p>
        </p:txBody>
      </p:sp>
      <p:sp>
        <p:nvSpPr>
          <p:cNvPr id="70660"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2" name="Rectangle 6"/>
          <p:cNvSpPr>
            <a:spLocks noGrp="1" noChangeArrowheads="1"/>
          </p:cNvSpPr>
          <p:nvPr>
            <p:ph type="body" idx="1"/>
          </p:nvPr>
        </p:nvSpPr>
        <p:spPr>
          <a:ln/>
        </p:spPr>
        <p:txBody>
          <a:bodyPr/>
          <a:lstStyle/>
          <a:p>
            <a:endParaRPr lang="x-none" altLang="x-none" dirty="0"/>
          </a:p>
        </p:txBody>
      </p:sp>
      <p:sp>
        <p:nvSpPr>
          <p:cNvPr id="70663"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031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7"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35</a:t>
            </a:r>
          </a:p>
        </p:txBody>
      </p:sp>
      <p:sp>
        <p:nvSpPr>
          <p:cNvPr id="72708"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0" name="Rectangle 6"/>
          <p:cNvSpPr>
            <a:spLocks noGrp="1" noChangeArrowheads="1"/>
          </p:cNvSpPr>
          <p:nvPr>
            <p:ph type="body" idx="1"/>
          </p:nvPr>
        </p:nvSpPr>
        <p:spPr>
          <a:ln/>
        </p:spPr>
        <p:txBody>
          <a:bodyPr/>
          <a:lstStyle/>
          <a:p>
            <a:endParaRPr lang="x-none" altLang="x-none"/>
          </a:p>
        </p:txBody>
      </p:sp>
      <p:sp>
        <p:nvSpPr>
          <p:cNvPr id="72711"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8887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5" name="Rectangle 3"/>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9412" tIns="0" rIns="19412" bIns="0" anchor="b"/>
          <a:lstStyle>
            <a:lvl1pPr defTabSz="931863">
              <a:defRPr sz="2400">
                <a:solidFill>
                  <a:schemeClr val="tx1"/>
                </a:solidFill>
                <a:latin typeface="Times New Roman" charset="0"/>
              </a:defRPr>
            </a:lvl1pPr>
            <a:lvl2pPr marL="465138" defTabSz="931863">
              <a:defRPr sz="2400">
                <a:solidFill>
                  <a:schemeClr val="tx1"/>
                </a:solidFill>
                <a:latin typeface="Times New Roman" charset="0"/>
              </a:defRPr>
            </a:lvl2pPr>
            <a:lvl3pPr marL="931863" defTabSz="931863">
              <a:defRPr sz="2400">
                <a:solidFill>
                  <a:schemeClr val="tx1"/>
                </a:solidFill>
                <a:latin typeface="Times New Roman" charset="0"/>
              </a:defRPr>
            </a:lvl3pPr>
            <a:lvl4pPr marL="1397000" defTabSz="931863">
              <a:defRPr sz="2400">
                <a:solidFill>
                  <a:schemeClr val="tx1"/>
                </a:solidFill>
                <a:latin typeface="Times New Roman" charset="0"/>
              </a:defRPr>
            </a:lvl4pPr>
            <a:lvl5pPr marL="1863725" defTabSz="931863">
              <a:defRPr sz="2400">
                <a:solidFill>
                  <a:schemeClr val="tx1"/>
                </a:solidFill>
                <a:latin typeface="Times New Roman" charset="0"/>
              </a:defRPr>
            </a:lvl5pPr>
            <a:lvl6pPr marL="2320925" defTabSz="931863" eaLnBrk="0" fontAlgn="base" hangingPunct="0">
              <a:spcBef>
                <a:spcPct val="0"/>
              </a:spcBef>
              <a:spcAft>
                <a:spcPct val="0"/>
              </a:spcAft>
              <a:defRPr sz="2400">
                <a:solidFill>
                  <a:schemeClr val="tx1"/>
                </a:solidFill>
                <a:latin typeface="Times New Roman" charset="0"/>
              </a:defRPr>
            </a:lvl6pPr>
            <a:lvl7pPr marL="2778125" defTabSz="931863" eaLnBrk="0" fontAlgn="base" hangingPunct="0">
              <a:spcBef>
                <a:spcPct val="0"/>
              </a:spcBef>
              <a:spcAft>
                <a:spcPct val="0"/>
              </a:spcAft>
              <a:defRPr sz="2400">
                <a:solidFill>
                  <a:schemeClr val="tx1"/>
                </a:solidFill>
                <a:latin typeface="Times New Roman" charset="0"/>
              </a:defRPr>
            </a:lvl7pPr>
            <a:lvl8pPr marL="3235325" defTabSz="931863" eaLnBrk="0" fontAlgn="base" hangingPunct="0">
              <a:spcBef>
                <a:spcPct val="0"/>
              </a:spcBef>
              <a:spcAft>
                <a:spcPct val="0"/>
              </a:spcAft>
              <a:defRPr sz="2400">
                <a:solidFill>
                  <a:schemeClr val="tx1"/>
                </a:solidFill>
                <a:latin typeface="Times New Roman" charset="0"/>
              </a:defRPr>
            </a:lvl8pPr>
            <a:lvl9pPr marL="3692525" defTabSz="931863" eaLnBrk="0" fontAlgn="base" hangingPunct="0">
              <a:spcBef>
                <a:spcPct val="0"/>
              </a:spcBef>
              <a:spcAft>
                <a:spcPct val="0"/>
              </a:spcAft>
              <a:defRPr sz="2400">
                <a:solidFill>
                  <a:schemeClr val="tx1"/>
                </a:solidFill>
                <a:latin typeface="Times New Roman" charset="0"/>
              </a:defRPr>
            </a:lvl9pPr>
          </a:lstStyle>
          <a:p>
            <a:pPr algn="r"/>
            <a:r>
              <a:rPr lang="en-US" altLang="x-none" sz="1000" i="1"/>
              <a:t>36</a:t>
            </a:r>
          </a:p>
        </p:txBody>
      </p:sp>
      <p:sp>
        <p:nvSpPr>
          <p:cNvPr id="74756" name="Rectangle 4"/>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 name="Rectangle 5"/>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 name="Rectangle 6"/>
          <p:cNvSpPr>
            <a:spLocks noGrp="1" noChangeArrowheads="1"/>
          </p:cNvSpPr>
          <p:nvPr>
            <p:ph type="body" idx="1"/>
          </p:nvPr>
        </p:nvSpPr>
        <p:spPr>
          <a:ln/>
        </p:spPr>
        <p:txBody>
          <a:bodyPr/>
          <a:lstStyle/>
          <a:p>
            <a:endParaRPr lang="x-none" altLang="x-none"/>
          </a:p>
        </p:txBody>
      </p:sp>
      <p:sp>
        <p:nvSpPr>
          <p:cNvPr id="74759" name="Rectangle 7"/>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1613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extLst>
      <p:ext uri="{BB962C8B-B14F-4D97-AF65-F5344CB8AC3E}">
        <p14:creationId xmlns:p14="http://schemas.microsoft.com/office/powerpoint/2010/main" val="2788925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 Id="rId9" Type="http://schemas.openxmlformats.org/officeDocument/2006/relationships/image" Target="../media/image1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hyperlink" Target="http://www.benkuhn.net/squared" TargetMode="Externa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2.wmf"/></Relationships>
</file>

<file path=ppt/slides/_rels/slide25.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8.xml"/><Relationship Id="rId7" Type="http://schemas.openxmlformats.org/officeDocument/2006/relationships/image" Target="../media/image21.wmf"/><Relationship Id="rId12" Type="http://schemas.openxmlformats.org/officeDocument/2006/relationships/hyperlink" Target="https://www.stat.cmu.edu/~cshalizi/mreg/15/lectures/13/lecture-13.pdf"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5.bin"/><Relationship Id="rId4" Type="http://schemas.openxmlformats.org/officeDocument/2006/relationships/oleObject" Target="../embeddings/oleObject16.bin"/><Relationship Id="rId9" Type="http://schemas.openxmlformats.org/officeDocument/2006/relationships/image" Target="../media/image22.wmf"/></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rpubs.com/nicholas_dirienzo/linear_regression_fall201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notesSlide" Target="../notesSlides/notesSlide20.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7.tiff"/><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stat.columbia.edu/~gelman/arm/missing.pdf" TargetMode="External"/><Relationship Id="rId2" Type="http://schemas.openxmlformats.org/officeDocument/2006/relationships/hyperlink" Target="http://www.bias-project.org.uk/Missing2012/Lectures.pdf"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www4.stat.ncsu.edu/~post/suchit/bayesian-methods-incomplete.pdf"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ronginference.com/missing-data-imputation.html" TargetMode="External"/><Relationship Id="rId2" Type="http://schemas.openxmlformats.org/officeDocument/2006/relationships/hyperlink" Target="https://www.ncbi.nlm.nih.gov/pmc/articles/PMC3074241/" TargetMode="External"/><Relationship Id="rId1" Type="http://schemas.openxmlformats.org/officeDocument/2006/relationships/slideLayout" Target="../slideLayouts/slideLayout2.xml"/><Relationship Id="rId6" Type="http://schemas.openxmlformats.org/officeDocument/2006/relationships/hyperlink" Target="https://www4.stat.ncsu.edu/~post/suchit/bayesian-methods-incomplete.pdf" TargetMode="External"/><Relationship Id="rId5" Type="http://schemas.openxmlformats.org/officeDocument/2006/relationships/hyperlink" Target="http://www.stat.columbia.edu/~gelman/arm/missing.pdf" TargetMode="External"/><Relationship Id="rId4" Type="http://schemas.openxmlformats.org/officeDocument/2006/relationships/hyperlink" Target="http://www.bias-project.org.uk/Missing2012/Lectures.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aff.pubhealth.ku.dk/~tag/Teaching/share/data/Bodyfa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2086626"/>
          </a:xfrm>
        </p:spPr>
        <p:txBody>
          <a:bodyPr/>
          <a:lstStyle/>
          <a:p>
            <a:r>
              <a:rPr lang="en-US" sz="4400" dirty="0"/>
              <a:t>Missing Data</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25951" y="4219575"/>
            <a:ext cx="3306271" cy="644222"/>
            <a:chOff x="2901950" y="4219575"/>
            <a:chExt cx="3306271" cy="644222"/>
          </a:xfrm>
        </p:grpSpPr>
        <p:sp>
          <p:nvSpPr>
            <p:cNvPr id="59394" name="Rectangle 2"/>
            <p:cNvSpPr>
              <a:spLocks noChangeArrowheads="1"/>
            </p:cNvSpPr>
            <p:nvPr/>
          </p:nvSpPr>
          <p:spPr bwMode="auto">
            <a:xfrm>
              <a:off x="2901950" y="4219575"/>
              <a:ext cx="43281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dirty="0">
                  <a:solidFill>
                    <a:sysClr val="windowText" lastClr="000000"/>
                  </a:solidFill>
                </a:rPr>
                <a:t>Y</a:t>
              </a:r>
            </a:p>
          </p:txBody>
        </p:sp>
        <p:sp>
          <p:nvSpPr>
            <p:cNvPr id="59395" name="Rectangle 3"/>
            <p:cNvSpPr>
              <a:spLocks noChangeArrowheads="1"/>
            </p:cNvSpPr>
            <p:nvPr/>
          </p:nvSpPr>
          <p:spPr bwMode="auto">
            <a:xfrm>
              <a:off x="4894263" y="4219575"/>
              <a:ext cx="479299"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i="1">
                  <a:solidFill>
                    <a:sysClr val="windowText" lastClr="000000"/>
                  </a:solidFill>
                </a:rPr>
                <a:t>X</a:t>
              </a:r>
            </a:p>
          </p:txBody>
        </p:sp>
        <p:sp>
          <p:nvSpPr>
            <p:cNvPr id="59396" name="Rectangle 4"/>
            <p:cNvSpPr>
              <a:spLocks noChangeArrowheads="1"/>
            </p:cNvSpPr>
            <p:nvPr/>
          </p:nvSpPr>
          <p:spPr bwMode="auto">
            <a:xfrm>
              <a:off x="31400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dirty="0" err="1">
                  <a:solidFill>
                    <a:sysClr val="windowText" lastClr="000000"/>
                  </a:solidFill>
                </a:rPr>
                <a:t>i</a:t>
              </a:r>
              <a:endParaRPr lang="en-US" altLang="x-none" sz="2200" b="1" i="1" dirty="0">
                <a:solidFill>
                  <a:sysClr val="windowText" lastClr="000000"/>
                </a:solidFill>
              </a:endParaRPr>
            </a:p>
          </p:txBody>
        </p:sp>
        <p:sp>
          <p:nvSpPr>
            <p:cNvPr id="59397" name="Rectangle 5"/>
            <p:cNvSpPr>
              <a:spLocks noChangeArrowheads="1"/>
            </p:cNvSpPr>
            <p:nvPr/>
          </p:nvSpPr>
          <p:spPr bwMode="auto">
            <a:xfrm>
              <a:off x="5197475"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8" name="Rectangle 6"/>
            <p:cNvSpPr>
              <a:spLocks noChangeArrowheads="1"/>
            </p:cNvSpPr>
            <p:nvPr/>
          </p:nvSpPr>
          <p:spPr bwMode="auto">
            <a:xfrm>
              <a:off x="5930900" y="4435475"/>
              <a:ext cx="27732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i="1">
                  <a:solidFill>
                    <a:sysClr val="windowText" lastClr="000000"/>
                  </a:solidFill>
                </a:rPr>
                <a:t>i</a:t>
              </a:r>
            </a:p>
          </p:txBody>
        </p:sp>
        <p:sp>
          <p:nvSpPr>
            <p:cNvPr id="59399" name="Rectangle 7"/>
            <p:cNvSpPr>
              <a:spLocks noChangeArrowheads="1"/>
            </p:cNvSpPr>
            <p:nvPr/>
          </p:nvSpPr>
          <p:spPr bwMode="auto">
            <a:xfrm>
              <a:off x="33766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0" name="Rectangle 8"/>
            <p:cNvSpPr>
              <a:spLocks noChangeArrowheads="1"/>
            </p:cNvSpPr>
            <p:nvPr/>
          </p:nvSpPr>
          <p:spPr bwMode="auto">
            <a:xfrm>
              <a:off x="42195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1" name="Rectangle 9"/>
            <p:cNvSpPr>
              <a:spLocks noChangeArrowheads="1"/>
            </p:cNvSpPr>
            <p:nvPr/>
          </p:nvSpPr>
          <p:spPr bwMode="auto">
            <a:xfrm>
              <a:off x="541337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2" name="Rectangle 10"/>
            <p:cNvSpPr>
              <a:spLocks noChangeArrowheads="1"/>
            </p:cNvSpPr>
            <p:nvPr/>
          </p:nvSpPr>
          <p:spPr bwMode="auto">
            <a:xfrm>
              <a:off x="3694113"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dirty="0">
                  <a:solidFill>
                    <a:sysClr val="windowText" lastClr="000000"/>
                  </a:solidFill>
                  <a:latin typeface="Symbol" charset="2"/>
                </a:rPr>
                <a:t></a:t>
              </a:r>
            </a:p>
          </p:txBody>
        </p:sp>
        <p:sp>
          <p:nvSpPr>
            <p:cNvPr id="59403" name="Rectangle 11"/>
            <p:cNvSpPr>
              <a:spLocks noChangeArrowheads="1"/>
            </p:cNvSpPr>
            <p:nvPr/>
          </p:nvSpPr>
          <p:spPr bwMode="auto">
            <a:xfrm>
              <a:off x="4518025" y="4219575"/>
              <a:ext cx="40876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4" name="Rectangle 12"/>
            <p:cNvSpPr>
              <a:spLocks noChangeArrowheads="1"/>
            </p:cNvSpPr>
            <p:nvPr/>
          </p:nvSpPr>
          <p:spPr bwMode="auto">
            <a:xfrm>
              <a:off x="5729288" y="4219575"/>
              <a:ext cx="36228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3200" b="1">
                  <a:solidFill>
                    <a:sysClr val="windowText" lastClr="000000"/>
                  </a:solidFill>
                  <a:latin typeface="Symbol" charset="2"/>
                </a:rPr>
                <a:t></a:t>
              </a:r>
            </a:p>
          </p:txBody>
        </p:sp>
        <p:sp>
          <p:nvSpPr>
            <p:cNvPr id="59405" name="Rectangle 13"/>
            <p:cNvSpPr>
              <a:spLocks noChangeArrowheads="1"/>
            </p:cNvSpPr>
            <p:nvPr/>
          </p:nvSpPr>
          <p:spPr bwMode="auto">
            <a:xfrm>
              <a:off x="393223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0</a:t>
              </a:r>
            </a:p>
          </p:txBody>
        </p:sp>
        <p:sp>
          <p:nvSpPr>
            <p:cNvPr id="59406" name="Rectangle 14"/>
            <p:cNvSpPr>
              <a:spLocks noChangeArrowheads="1"/>
            </p:cNvSpPr>
            <p:nvPr/>
          </p:nvSpPr>
          <p:spPr bwMode="auto">
            <a:xfrm>
              <a:off x="4738688" y="443547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200" b="1">
                  <a:solidFill>
                    <a:sysClr val="windowText" lastClr="000000"/>
                  </a:solidFill>
                </a:rPr>
                <a:t>1</a:t>
              </a:r>
            </a:p>
          </p:txBody>
        </p:sp>
      </p:grpSp>
      <p:sp>
        <p:nvSpPr>
          <p:cNvPr id="59407" name="Rectangle 15"/>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Linear Regression</a:t>
            </a:r>
          </a:p>
        </p:txBody>
      </p:sp>
      <p:sp>
        <p:nvSpPr>
          <p:cNvPr id="59408" name="Rectangle 16"/>
          <p:cNvSpPr>
            <a:spLocks noGrp="1" noChangeArrowheads="1"/>
          </p:cNvSpPr>
          <p:nvPr>
            <p:ph type="body" idx="1"/>
          </p:nvPr>
        </p:nvSpPr>
        <p:spPr>
          <a:xfrm>
            <a:off x="2278064" y="1819276"/>
            <a:ext cx="7856537" cy="421322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Assumption: relationship between variables is </a:t>
            </a:r>
            <a:r>
              <a:rPr lang="en-US" altLang="x-none" b="1" dirty="0">
                <a:solidFill>
                  <a:srgbClr val="215C4E"/>
                </a:solidFill>
              </a:rPr>
              <a:t>linear:</a:t>
            </a:r>
          </a:p>
          <a:p>
            <a:pPr lvl="1"/>
            <a:r>
              <a:rPr lang="en-US" altLang="x-none" b="0" dirty="0"/>
              <a:t>(We’ll relax linearity, study in more depth later.)</a:t>
            </a:r>
          </a:p>
        </p:txBody>
      </p:sp>
      <p:grpSp>
        <p:nvGrpSpPr>
          <p:cNvPr id="4" name="Group 3"/>
          <p:cNvGrpSpPr/>
          <p:nvPr/>
        </p:nvGrpSpPr>
        <p:grpSpPr>
          <a:xfrm>
            <a:off x="2005277" y="4705351"/>
            <a:ext cx="2824942" cy="1558127"/>
            <a:chOff x="915988" y="4705350"/>
            <a:chExt cx="2208212" cy="1558127"/>
          </a:xfrm>
        </p:grpSpPr>
        <p:sp>
          <p:nvSpPr>
            <p:cNvPr id="59409" name="Rectangle 17"/>
            <p:cNvSpPr>
              <a:spLocks noChangeArrowheads="1"/>
            </p:cNvSpPr>
            <p:nvPr/>
          </p:nvSpPr>
          <p:spPr bwMode="auto">
            <a:xfrm>
              <a:off x="915988" y="5065713"/>
              <a:ext cx="2208212"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a:defRPr sz="2400">
                  <a:solidFill>
                    <a:schemeClr val="tx1"/>
                  </a:solidFill>
                  <a:latin typeface="Times New Roman" charset="0"/>
                </a:defRPr>
              </a:lvl1pPr>
              <a:lvl2pPr marL="749300">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50000"/>
                </a:spcBef>
              </a:pPr>
              <a:r>
                <a:rPr lang="en-US" altLang="x-none" b="1" dirty="0">
                  <a:solidFill>
                    <a:sysClr val="windowText" lastClr="000000"/>
                  </a:solidFill>
                  <a:latin typeface="Arial" charset="0"/>
                </a:rPr>
                <a:t>Dependent Variable</a:t>
              </a:r>
              <a:br>
                <a:rPr lang="en-US" altLang="x-none" b="1" dirty="0">
                  <a:solidFill>
                    <a:sysClr val="windowText" lastClr="000000"/>
                  </a:solidFill>
                  <a:latin typeface="Arial" charset="0"/>
                </a:rPr>
              </a:br>
              <a:r>
                <a:rPr lang="en-US" altLang="x-none" b="1" dirty="0">
                  <a:solidFill>
                    <a:sysClr val="windowText" lastClr="000000"/>
                  </a:solidFill>
                  <a:latin typeface="Arial" charset="0"/>
                </a:rPr>
                <a:t>(e.g., </a:t>
              </a:r>
              <a:r>
                <a:rPr lang="en-US" altLang="x-none" b="1" dirty="0">
                  <a:solidFill>
                    <a:schemeClr val="tx2"/>
                  </a:solidFill>
                  <a:latin typeface="Arial" charset="0"/>
                </a:rPr>
                <a:t>????????</a:t>
              </a:r>
              <a:r>
                <a:rPr lang="en-US" altLang="x-none" b="1" dirty="0">
                  <a:latin typeface="Arial" charset="0"/>
                </a:rPr>
                <a:t>)</a:t>
              </a:r>
            </a:p>
          </p:txBody>
        </p:sp>
        <p:sp>
          <p:nvSpPr>
            <p:cNvPr id="59414" name="Line 22"/>
            <p:cNvSpPr>
              <a:spLocks noChangeShapeType="1"/>
            </p:cNvSpPr>
            <p:nvPr/>
          </p:nvSpPr>
          <p:spPr bwMode="auto">
            <a:xfrm flipV="1">
              <a:off x="2520950" y="4705350"/>
              <a:ext cx="444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8" name="Group 7"/>
          <p:cNvGrpSpPr/>
          <p:nvPr/>
        </p:nvGrpSpPr>
        <p:grpSpPr>
          <a:xfrm>
            <a:off x="6705600" y="4781550"/>
            <a:ext cx="3733800" cy="1152282"/>
            <a:chOff x="5181600" y="4781550"/>
            <a:chExt cx="3733800" cy="1152282"/>
          </a:xfrm>
        </p:grpSpPr>
        <p:sp>
          <p:nvSpPr>
            <p:cNvPr id="59410" name="Rectangle 18"/>
            <p:cNvSpPr>
              <a:spLocks noChangeArrowheads="1"/>
            </p:cNvSpPr>
            <p:nvPr/>
          </p:nvSpPr>
          <p:spPr bwMode="auto">
            <a:xfrm>
              <a:off x="5181600" y="5105400"/>
              <a:ext cx="373380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Independent Variable(s) </a:t>
              </a:r>
              <a:br>
                <a:rPr lang="en-US" altLang="x-none" sz="2400" b="1" dirty="0">
                  <a:solidFill>
                    <a:sysClr val="windowText" lastClr="000000"/>
                  </a:solidFill>
                </a:rPr>
              </a:br>
              <a:r>
                <a:rPr lang="en-US" altLang="x-none" sz="2400" b="1" dirty="0">
                  <a:solidFill>
                    <a:sysClr val="windowText" lastClr="000000"/>
                  </a:solidFill>
                </a:rPr>
                <a:t>(e.g., </a:t>
              </a:r>
              <a:r>
                <a:rPr lang="en-US" altLang="x-none" sz="2400" b="1" dirty="0">
                  <a:solidFill>
                    <a:schemeClr val="tx2"/>
                  </a:solidFill>
                </a:rPr>
                <a:t>?????????</a:t>
              </a:r>
              <a:r>
                <a:rPr lang="en-US" altLang="x-none" sz="2400" b="1" dirty="0">
                  <a:solidFill>
                    <a:sysClr val="windowText" lastClr="000000"/>
                  </a:solidFill>
                </a:rPr>
                <a:t>)</a:t>
              </a:r>
            </a:p>
          </p:txBody>
        </p:sp>
        <p:sp>
          <p:nvSpPr>
            <p:cNvPr id="59415" name="Line 23"/>
            <p:cNvSpPr>
              <a:spLocks noChangeShapeType="1"/>
            </p:cNvSpPr>
            <p:nvPr/>
          </p:nvSpPr>
          <p:spPr bwMode="auto">
            <a:xfrm flipH="1" flipV="1">
              <a:off x="5327650" y="4781550"/>
              <a:ext cx="317500" cy="3937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5" name="Group 4"/>
          <p:cNvGrpSpPr/>
          <p:nvPr/>
        </p:nvGrpSpPr>
        <p:grpSpPr>
          <a:xfrm>
            <a:off x="3125789" y="3094038"/>
            <a:ext cx="2206625" cy="1154112"/>
            <a:chOff x="1601788" y="3094038"/>
            <a:chExt cx="2206625" cy="1154112"/>
          </a:xfrm>
        </p:grpSpPr>
        <p:sp>
          <p:nvSpPr>
            <p:cNvPr id="59412" name="Rectangle 20"/>
            <p:cNvSpPr>
              <a:spLocks noChangeArrowheads="1"/>
            </p:cNvSpPr>
            <p:nvPr/>
          </p:nvSpPr>
          <p:spPr bwMode="auto">
            <a:xfrm>
              <a:off x="1601788" y="3094038"/>
              <a:ext cx="22066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ysClr val="windowText" lastClr="000000"/>
                  </a:solidFill>
                </a:rPr>
                <a:t>Population </a:t>
              </a:r>
              <a:br>
                <a:rPr lang="en-US" altLang="x-none" sz="2400" b="1" dirty="0">
                  <a:solidFill>
                    <a:sysClr val="windowText" lastClr="000000"/>
                  </a:solidFill>
                </a:rPr>
              </a:br>
              <a:r>
                <a:rPr lang="en-US" altLang="x-none" sz="2400" b="1" dirty="0">
                  <a:solidFill>
                    <a:sysClr val="windowText" lastClr="000000"/>
                  </a:solidFill>
                </a:rPr>
                <a:t>Y-Intercept</a:t>
              </a:r>
            </a:p>
          </p:txBody>
        </p:sp>
        <p:sp>
          <p:nvSpPr>
            <p:cNvPr id="59416" name="Line 24"/>
            <p:cNvSpPr>
              <a:spLocks noChangeShapeType="1"/>
            </p:cNvSpPr>
            <p:nvPr/>
          </p:nvSpPr>
          <p:spPr bwMode="auto">
            <a:xfrm>
              <a:off x="3511550" y="3879850"/>
              <a:ext cx="2921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6" name="Group 5"/>
          <p:cNvGrpSpPr/>
          <p:nvPr/>
        </p:nvGrpSpPr>
        <p:grpSpPr>
          <a:xfrm>
            <a:off x="5897563" y="3094038"/>
            <a:ext cx="1797050" cy="1154112"/>
            <a:chOff x="4373563" y="3094038"/>
            <a:chExt cx="1797050" cy="1154112"/>
          </a:xfrm>
        </p:grpSpPr>
        <p:sp>
          <p:nvSpPr>
            <p:cNvPr id="59411" name="Rectangle 19"/>
            <p:cNvSpPr>
              <a:spLocks noChangeArrowheads="1"/>
            </p:cNvSpPr>
            <p:nvPr/>
          </p:nvSpPr>
          <p:spPr bwMode="auto">
            <a:xfrm>
              <a:off x="4373563" y="3094038"/>
              <a:ext cx="1797050"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ysClr val="windowText" lastClr="000000"/>
                  </a:solidFill>
                </a:rPr>
                <a:t>Population Slope</a:t>
              </a:r>
            </a:p>
          </p:txBody>
        </p:sp>
        <p:sp>
          <p:nvSpPr>
            <p:cNvPr id="59417" name="Line 25"/>
            <p:cNvSpPr>
              <a:spLocks noChangeShapeType="1"/>
            </p:cNvSpPr>
            <p:nvPr/>
          </p:nvSpPr>
          <p:spPr bwMode="auto">
            <a:xfrm flipH="1">
              <a:off x="4794250" y="3879850"/>
              <a:ext cx="88900" cy="3683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grpSp>
        <p:nvGrpSpPr>
          <p:cNvPr id="7" name="Group 6"/>
          <p:cNvGrpSpPr/>
          <p:nvPr/>
        </p:nvGrpSpPr>
        <p:grpSpPr>
          <a:xfrm>
            <a:off x="7537450" y="3094038"/>
            <a:ext cx="2057400" cy="1230312"/>
            <a:chOff x="6013450" y="3094038"/>
            <a:chExt cx="2057400" cy="1230312"/>
          </a:xfrm>
        </p:grpSpPr>
        <p:sp>
          <p:nvSpPr>
            <p:cNvPr id="59413" name="Rectangle 21"/>
            <p:cNvSpPr>
              <a:spLocks noChangeArrowheads="1"/>
            </p:cNvSpPr>
            <p:nvPr/>
          </p:nvSpPr>
          <p:spPr bwMode="auto">
            <a:xfrm>
              <a:off x="6478588" y="3094038"/>
              <a:ext cx="1592262"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dirty="0">
                  <a:solidFill>
                    <a:sysClr val="windowText" lastClr="000000"/>
                  </a:solidFill>
                </a:rPr>
                <a:t>Random Error</a:t>
              </a:r>
            </a:p>
          </p:txBody>
        </p:sp>
        <p:sp>
          <p:nvSpPr>
            <p:cNvPr id="59418" name="Line 26"/>
            <p:cNvSpPr>
              <a:spLocks noChangeShapeType="1"/>
            </p:cNvSpPr>
            <p:nvPr/>
          </p:nvSpPr>
          <p:spPr bwMode="auto">
            <a:xfrm flipH="1">
              <a:off x="6013450" y="3879850"/>
              <a:ext cx="546100" cy="4445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lstStyle/>
            <a:p>
              <a:endParaRPr lang="en-US"/>
            </a:p>
          </p:txBody>
        </p:sp>
      </p:grpSp>
      <p:sp>
        <p:nvSpPr>
          <p:cNvPr id="29" name="TextBox 28"/>
          <p:cNvSpPr txBox="1"/>
          <p:nvPr/>
        </p:nvSpPr>
        <p:spPr>
          <a:xfrm>
            <a:off x="1524001" y="6519447"/>
            <a:ext cx="934191"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42575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B5EE13DA-A9B8-E94D-8D1D-77A6558AC232}" type="slidenum">
              <a:rPr lang="en-US" altLang="x-none"/>
              <a:pPr/>
              <a:t>11</a:t>
            </a:fld>
            <a:endParaRPr lang="en-US" altLang="x-none"/>
          </a:p>
        </p:txBody>
      </p:sp>
      <p:sp>
        <p:nvSpPr>
          <p:cNvPr id="63490" name="Freeform 2"/>
          <p:cNvSpPr>
            <a:spLocks/>
          </p:cNvSpPr>
          <p:nvPr/>
        </p:nvSpPr>
        <p:spPr bwMode="auto">
          <a:xfrm>
            <a:off x="2287588" y="2755075"/>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3491"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3492" name="Rectangle 4"/>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a:t>Population</a:t>
            </a:r>
          </a:p>
        </p:txBody>
      </p:sp>
      <p:sp>
        <p:nvSpPr>
          <p:cNvPr id="63493" name="Rectangle 5"/>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4" name="Rectangle 6"/>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5" name="Rectangle 7"/>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3496" name="Rectangle 8"/>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3497" name="Rectangle 9"/>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3" name="TextBox 12"/>
          <p:cNvSpPr txBox="1"/>
          <p:nvPr/>
        </p:nvSpPr>
        <p:spPr>
          <a:xfrm>
            <a:off x="1524001" y="6519447"/>
            <a:ext cx="89856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5570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A425794-272A-8345-8410-6D6AB483FC9C}" type="slidenum">
              <a:rPr lang="en-US" altLang="x-none"/>
              <a:pPr/>
              <a:t>12</a:t>
            </a:fld>
            <a:endParaRPr lang="en-US" altLang="x-none"/>
          </a:p>
        </p:txBody>
      </p:sp>
      <p:sp>
        <p:nvSpPr>
          <p:cNvPr id="65538"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5539"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5540"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5541"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graphicFrame>
        <p:nvGraphicFramePr>
          <p:cNvPr id="65542" name="Object 6">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050" name="MathType Equation" r:id="rId4" imgW="3260520" imgH="466560" progId="Equation">
                  <p:embed/>
                </p:oleObj>
              </mc:Choice>
              <mc:Fallback>
                <p:oleObj name="MathType Equation" r:id="rId4" imgW="3260520" imgH="466560" progId="Equation">
                  <p:embed/>
                  <p:pic>
                    <p:nvPicPr>
                      <p:cNvPr id="6554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5543" name="Rectangle 7"/>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5544" name="Rectangle 8"/>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5" name="Rectangle 9"/>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6" name="Rectangle 10"/>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5547" name="Rectangle 11"/>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5" name="TextBox 14"/>
          <p:cNvSpPr txBox="1"/>
          <p:nvPr/>
        </p:nvSpPr>
        <p:spPr>
          <a:xfrm>
            <a:off x="1524001" y="6519447"/>
            <a:ext cx="884238"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250544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E0EC6F64-F78D-014F-AAED-A94B0CB5F271}" type="slidenum">
              <a:rPr lang="en-US" altLang="x-none"/>
              <a:pPr/>
              <a:t>13</a:t>
            </a:fld>
            <a:endParaRPr lang="en-US" altLang="x-none"/>
          </a:p>
        </p:txBody>
      </p:sp>
      <p:sp>
        <p:nvSpPr>
          <p:cNvPr id="67586"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7587"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a:t>Population &amp; Sample Regression Models</a:t>
            </a:r>
          </a:p>
        </p:txBody>
      </p:sp>
      <p:sp>
        <p:nvSpPr>
          <p:cNvPr id="67588"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67589"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7590"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7591"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7592"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7593"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2074" name="MathType Equation" r:id="rId4" imgW="3260520" imgH="466560" progId="Equation">
                  <p:embed/>
                </p:oleObj>
              </mc:Choice>
              <mc:Fallback>
                <p:oleObj name="MathType Equation" r:id="rId4" imgW="3260520" imgH="466560" progId="Equation">
                  <p:embed/>
                  <p:pic>
                    <p:nvPicPr>
                      <p:cNvPr id="67593"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7594" name="Rectangle 10"/>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5" name="Rectangle 11"/>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7596" name="Rectangle 12"/>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7597" name="Rectangle 13"/>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7598" name="Rectangle 14"/>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599" name="Rectangle 15"/>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7600" name="Rectangle 16"/>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7603" name="Group 19"/>
          <p:cNvGrpSpPr>
            <a:grpSpLocks/>
          </p:cNvGrpSpPr>
          <p:nvPr/>
        </p:nvGrpSpPr>
        <p:grpSpPr bwMode="auto">
          <a:xfrm>
            <a:off x="4837114" y="4667250"/>
            <a:ext cx="3108325" cy="1100138"/>
            <a:chOff x="2087" y="2940"/>
            <a:chExt cx="1958" cy="693"/>
          </a:xfrm>
          <a:solidFill>
            <a:schemeClr val="tx2"/>
          </a:solidFill>
        </p:grpSpPr>
        <p:sp>
          <p:nvSpPr>
            <p:cNvPr id="67601" name="Freeform 17"/>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7602" name="Freeform 18"/>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Box 22"/>
          <p:cNvSpPr txBox="1"/>
          <p:nvPr/>
        </p:nvSpPr>
        <p:spPr>
          <a:xfrm>
            <a:off x="1524001" y="6519447"/>
            <a:ext cx="614597" cy="584775"/>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42872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14</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17431"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17432"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253251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4172" name="VISIO" r:id="rId4" imgW="3993840" imgH="2130120" progId="Visio.Drawing.4">
                  <p:embed/>
                </p:oleObj>
              </mc:Choice>
              <mc:Fallback>
                <p:oleObj name="VISIO" r:id="rId4" imgW="3993840" imgH="2130120" progId="Visio.Drawing.4">
                  <p:embed/>
                  <p:pic>
                    <p:nvPicPr>
                      <p:cNvPr id="71682"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71683" name="Arc 3"/>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71685" name="Object 5">
            <a:hlinkClick r:id="" action="ppaction://ole?verb=0"/>
          </p:cNvPr>
          <p:cNvGraphicFramePr>
            <a:graphicFrameLocks/>
          </p:cNvGraphicFramePr>
          <p:nvPr/>
        </p:nvGraphicFramePr>
        <p:xfrm>
          <a:off x="5545139" y="2243139"/>
          <a:ext cx="3252787" cy="458787"/>
        </p:xfrm>
        <a:graphic>
          <a:graphicData uri="http://schemas.openxmlformats.org/presentationml/2006/ole">
            <mc:AlternateContent xmlns:mc="http://schemas.openxmlformats.org/markup-compatibility/2006">
              <mc:Choice xmlns:v="urn:schemas-microsoft-com:vml" Requires="v">
                <p:oleObj spid="_x0000_s4173" name="MathType Equation" r:id="rId6" imgW="3260520" imgH="466560" progId="Equation">
                  <p:embed/>
                </p:oleObj>
              </mc:Choice>
              <mc:Fallback>
                <p:oleObj name="MathType Equation" r:id="rId6" imgW="3260520" imgH="466560" progId="Equation">
                  <p:embed/>
                  <p:pic>
                    <p:nvPicPr>
                      <p:cNvPr id="71685" name="Object 5">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5139" y="2243139"/>
                        <a:ext cx="3252787" cy="45878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71686" name="Object 6">
            <a:hlinkClick r:id="" action="ppaction://ole?verb=0"/>
          </p:cNvPr>
          <p:cNvGraphicFramePr>
            <a:graphicFrameLocks/>
          </p:cNvGraphicFramePr>
          <p:nvPr/>
        </p:nvGraphicFramePr>
        <p:xfrm>
          <a:off x="7359650" y="4419600"/>
          <a:ext cx="2622550" cy="615950"/>
        </p:xfrm>
        <a:graphic>
          <a:graphicData uri="http://schemas.openxmlformats.org/presentationml/2006/ole">
            <mc:AlternateContent xmlns:mc="http://schemas.openxmlformats.org/markup-compatibility/2006">
              <mc:Choice xmlns:v="urn:schemas-microsoft-com:vml" Requires="v">
                <p:oleObj spid="_x0000_s4174" name="Equation" r:id="rId8" imgW="1066680" imgH="228600" progId="Equation.3">
                  <p:embed/>
                </p:oleObj>
              </mc:Choice>
              <mc:Fallback>
                <p:oleObj name="Equation" r:id="rId8" imgW="1066680" imgH="228600" progId="Equation.3">
                  <p:embed/>
                  <p:pic>
                    <p:nvPicPr>
                      <p:cNvPr id="71686" name="Object 6">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650" y="4419600"/>
                        <a:ext cx="2622550" cy="6159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687" name="Arc 7"/>
          <p:cNvSpPr>
            <a:spLocks/>
          </p:cNvSpPr>
          <p:nvPr/>
        </p:nvSpPr>
        <p:spPr bwMode="auto">
          <a:xfrm>
            <a:off x="5653088" y="4191000"/>
            <a:ext cx="596900" cy="673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88" name="Rectangle 8"/>
          <p:cNvSpPr>
            <a:spLocks noChangeArrowheads="1"/>
          </p:cNvSpPr>
          <p:nvPr/>
        </p:nvSpPr>
        <p:spPr bwMode="auto">
          <a:xfrm>
            <a:off x="8904289" y="2212975"/>
            <a:ext cx="16605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Observedvalue</a:t>
            </a:r>
          </a:p>
        </p:txBody>
      </p:sp>
      <p:sp>
        <p:nvSpPr>
          <p:cNvPr id="71689" name="Arc 9"/>
          <p:cNvSpPr>
            <a:spLocks/>
          </p:cNvSpPr>
          <p:nvPr/>
        </p:nvSpPr>
        <p:spPr bwMode="auto">
          <a:xfrm>
            <a:off x="8915400" y="2971800"/>
            <a:ext cx="368300" cy="5207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0" name="Rectangle 10"/>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1691" name="Arc 11"/>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1692" name="Rectangle 12"/>
          <p:cNvSpPr>
            <a:spLocks noChangeArrowheads="1"/>
          </p:cNvSpPr>
          <p:nvPr/>
        </p:nvSpPr>
        <p:spPr bwMode="auto">
          <a:xfrm>
            <a:off x="5013326" y="3252789"/>
            <a:ext cx="336391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36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9" name="Title 8"/>
          <p:cNvSpPr>
            <a:spLocks noGrp="1"/>
          </p:cNvSpPr>
          <p:nvPr>
            <p:ph type="title"/>
          </p:nvPr>
        </p:nvSpPr>
        <p:spPr/>
        <p:txBody>
          <a:bodyPr/>
          <a:lstStyle/>
          <a:p>
            <a:r>
              <a:rPr lang="en-US" dirty="0"/>
              <a:t>Linear Regression</a:t>
            </a:r>
          </a:p>
        </p:txBody>
      </p:sp>
      <p:sp>
        <p:nvSpPr>
          <p:cNvPr id="24" name="TextBox 23"/>
          <p:cNvSpPr txBox="1"/>
          <p:nvPr/>
        </p:nvSpPr>
        <p:spPr>
          <a:xfrm>
            <a:off x="1524001" y="6519447"/>
            <a:ext cx="67627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4241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hlinkClick r:id="" action="ppaction://ole?verb=0"/>
          </p:cNvPr>
          <p:cNvGraphicFramePr>
            <a:graphicFrameLocks noGrp="1"/>
          </p:cNvGraphicFramePr>
          <p:nvPr>
            <p:ph idx="1"/>
          </p:nvPr>
        </p:nvGraphicFramePr>
        <p:xfrm>
          <a:off x="2095500" y="1928814"/>
          <a:ext cx="8083550" cy="4308475"/>
        </p:xfrm>
        <a:graphic>
          <a:graphicData uri="http://schemas.openxmlformats.org/presentationml/2006/ole">
            <mc:AlternateContent xmlns:mc="http://schemas.openxmlformats.org/markup-compatibility/2006">
              <mc:Choice xmlns:v="urn:schemas-microsoft-com:vml" Requires="v">
                <p:oleObj spid="_x0000_s5196" name="VISIO" r:id="rId4" imgW="3993840" imgH="2130120" progId="Visio.Drawing.4">
                  <p:embed/>
                </p:oleObj>
              </mc:Choice>
              <mc:Fallback>
                <p:oleObj name="VISIO" r:id="rId4" imgW="3993840" imgH="2130120" progId="Visio.Drawing.4">
                  <p:embed/>
                  <p:pic>
                    <p:nvPicPr>
                      <p:cNvPr id="73730" name="Object 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0" y="1928814"/>
                        <a:ext cx="8083550" cy="43084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graphicFrame>
        <p:nvGraphicFramePr>
          <p:cNvPr id="73731" name="Object 3">
            <a:hlinkClick r:id="" action="ppaction://ole?verb=0"/>
          </p:cNvPr>
          <p:cNvGraphicFramePr>
            <a:graphicFrameLocks/>
          </p:cNvGraphicFramePr>
          <p:nvPr/>
        </p:nvGraphicFramePr>
        <p:xfrm>
          <a:off x="5472114" y="2058988"/>
          <a:ext cx="3495675" cy="715962"/>
        </p:xfrm>
        <a:graphic>
          <a:graphicData uri="http://schemas.openxmlformats.org/presentationml/2006/ole">
            <mc:AlternateContent xmlns:mc="http://schemas.openxmlformats.org/markup-compatibility/2006">
              <mc:Choice xmlns:v="urn:schemas-microsoft-com:vml" Requires="v">
                <p:oleObj spid="_x0000_s5197" name="MathType Equation" r:id="rId6" imgW="3503520" imgH="722160" progId="Equation">
                  <p:embed/>
                </p:oleObj>
              </mc:Choice>
              <mc:Fallback>
                <p:oleObj name="MathType Equation" r:id="rId6" imgW="3503520" imgH="722160" progId="Equation">
                  <p:embed/>
                  <p:pic>
                    <p:nvPicPr>
                      <p:cNvPr id="73731" name="Object 3">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114" y="2058988"/>
                        <a:ext cx="3495675" cy="7159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2" name="Rectangle 4"/>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a:t>Sample Linear Regression Model</a:t>
            </a:r>
          </a:p>
        </p:txBody>
      </p:sp>
      <p:graphicFrame>
        <p:nvGraphicFramePr>
          <p:cNvPr id="73733" name="Object 5">
            <a:hlinkClick r:id="" action="ppaction://ole?verb=0"/>
          </p:cNvPr>
          <p:cNvGraphicFramePr>
            <a:graphicFrameLocks/>
          </p:cNvGraphicFramePr>
          <p:nvPr/>
        </p:nvGraphicFramePr>
        <p:xfrm>
          <a:off x="5956301" y="4552951"/>
          <a:ext cx="2708275" cy="714375"/>
        </p:xfrm>
        <a:graphic>
          <a:graphicData uri="http://schemas.openxmlformats.org/presentationml/2006/ole">
            <mc:AlternateContent xmlns:mc="http://schemas.openxmlformats.org/markup-compatibility/2006">
              <mc:Choice xmlns:v="urn:schemas-microsoft-com:vml" Requires="v">
                <p:oleObj spid="_x0000_s5198" name="MathType Equation" r:id="rId8" imgW="2716200" imgH="722160" progId="Equation">
                  <p:embed/>
                </p:oleObj>
              </mc:Choice>
              <mc:Fallback>
                <p:oleObj name="MathType Equation" r:id="rId8" imgW="2716200" imgH="722160" progId="Equation">
                  <p:embed/>
                  <p:pic>
                    <p:nvPicPr>
                      <p:cNvPr id="73733"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301" y="45529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3734" name="Arc 6"/>
          <p:cNvSpPr>
            <a:spLocks/>
          </p:cNvSpPr>
          <p:nvPr/>
        </p:nvSpPr>
        <p:spPr bwMode="auto">
          <a:xfrm>
            <a:off x="5272088" y="4343400"/>
            <a:ext cx="673100" cy="5207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5" name="Arc 7"/>
          <p:cNvSpPr>
            <a:spLocks/>
          </p:cNvSpPr>
          <p:nvPr/>
        </p:nvSpPr>
        <p:spPr bwMode="auto">
          <a:xfrm>
            <a:off x="4814888" y="2452688"/>
            <a:ext cx="596900" cy="139700"/>
          </a:xfrm>
          <a:custGeom>
            <a:avLst/>
            <a:gdLst>
              <a:gd name="G0" fmla="+- 21600 0 0"/>
              <a:gd name="G1" fmla="+- 21600 0 0"/>
              <a:gd name="G2" fmla="+- 21600 0 0"/>
              <a:gd name="T0" fmla="*/ 0 w 21600"/>
              <a:gd name="T1" fmla="*/ 21600 h 21600"/>
              <a:gd name="T2" fmla="*/ 2154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2"/>
                  <a:pt x="9635" y="31"/>
                  <a:pt x="21543" y="0"/>
                </a:cubicBezTo>
              </a:path>
              <a:path w="21600" h="21600" stroke="0" extrusionOk="0">
                <a:moveTo>
                  <a:pt x="-1" y="21599"/>
                </a:moveTo>
                <a:cubicBezTo>
                  <a:pt x="-1" y="9692"/>
                  <a:pt x="9635" y="31"/>
                  <a:pt x="21543"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6" name="Arc 8"/>
          <p:cNvSpPr>
            <a:spLocks/>
          </p:cNvSpPr>
          <p:nvPr/>
        </p:nvSpPr>
        <p:spPr bwMode="auto">
          <a:xfrm>
            <a:off x="4724400" y="5410200"/>
            <a:ext cx="368300" cy="7493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7" name="Rectangle 9"/>
          <p:cNvSpPr>
            <a:spLocks noChangeArrowheads="1"/>
          </p:cNvSpPr>
          <p:nvPr/>
        </p:nvSpPr>
        <p:spPr bwMode="auto">
          <a:xfrm>
            <a:off x="8601075" y="4040188"/>
            <a:ext cx="1989138"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Unsampled observation</a:t>
            </a:r>
          </a:p>
        </p:txBody>
      </p:sp>
      <p:sp>
        <p:nvSpPr>
          <p:cNvPr id="73738" name="Arc 10"/>
          <p:cNvSpPr>
            <a:spLocks/>
          </p:cNvSpPr>
          <p:nvPr/>
        </p:nvSpPr>
        <p:spPr bwMode="auto">
          <a:xfrm>
            <a:off x="8169276" y="4189413"/>
            <a:ext cx="455613" cy="222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3739" name="Rectangle 11"/>
          <p:cNvSpPr>
            <a:spLocks noChangeArrowheads="1"/>
          </p:cNvSpPr>
          <p:nvPr/>
        </p:nvSpPr>
        <p:spPr bwMode="auto">
          <a:xfrm>
            <a:off x="5014913" y="3008313"/>
            <a:ext cx="210026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i="1">
                <a:solidFill>
                  <a:schemeClr val="tx2"/>
                </a:solidFill>
                <a:effectLst>
                  <a:outerShdw blurRad="38100" dist="38100" dir="2700000" algn="tl">
                    <a:srgbClr val="000000"/>
                  </a:outerShdw>
                </a:effectLst>
                <a:latin typeface="Symbol" charset="2"/>
              </a:rPr>
              <a:t></a:t>
            </a:r>
            <a:r>
              <a:rPr lang="en-US" altLang="x-none" sz="3600" b="1" i="1" baseline="-25000">
                <a:solidFill>
                  <a:schemeClr val="tx2"/>
                </a:solidFill>
                <a:effectLst>
                  <a:outerShdw blurRad="38100" dist="38100" dir="2700000" algn="tl">
                    <a:srgbClr val="000000"/>
                  </a:outerShdw>
                </a:effectLst>
              </a:rPr>
              <a:t>i</a:t>
            </a:r>
            <a:r>
              <a:rPr lang="en-US" altLang="x-none" sz="3600" b="1" i="1">
                <a:solidFill>
                  <a:schemeClr val="tx2"/>
                </a:solidFill>
                <a:effectLst>
                  <a:outerShdw blurRad="38100" dist="38100" dir="2700000" algn="tl">
                    <a:srgbClr val="000000"/>
                  </a:outerShdw>
                </a:effectLst>
              </a:rPr>
              <a:t> </a:t>
            </a:r>
            <a:r>
              <a:rPr lang="en-US" altLang="x-none" sz="2400" b="1">
                <a:solidFill>
                  <a:schemeClr val="tx2"/>
                </a:solidFill>
                <a:effectLst>
                  <a:outerShdw blurRad="38100" dist="38100" dir="2700000" algn="tl">
                    <a:srgbClr val="000000"/>
                  </a:outerShdw>
                </a:effectLst>
              </a:rPr>
              <a:t>= Random error</a:t>
            </a:r>
          </a:p>
        </p:txBody>
      </p:sp>
      <p:sp>
        <p:nvSpPr>
          <p:cNvPr id="73740" name="Rectangle 12"/>
          <p:cNvSpPr>
            <a:spLocks noChangeArrowheads="1"/>
          </p:cNvSpPr>
          <p:nvPr/>
        </p:nvSpPr>
        <p:spPr bwMode="auto">
          <a:xfrm>
            <a:off x="2200275" y="5945188"/>
            <a:ext cx="28257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400" b="1">
                <a:solidFill>
                  <a:schemeClr val="tx2"/>
                </a:solidFill>
                <a:effectLst>
                  <a:outerShdw blurRad="38100" dist="38100" dir="2700000" algn="tl">
                    <a:srgbClr val="000000"/>
                  </a:outerShdw>
                </a:effectLst>
              </a:rPr>
              <a:t>Observed value</a:t>
            </a:r>
          </a:p>
        </p:txBody>
      </p:sp>
      <p:sp>
        <p:nvSpPr>
          <p:cNvPr id="73741" name="Rectangle 13"/>
          <p:cNvSpPr>
            <a:spLocks noChangeArrowheads="1"/>
          </p:cNvSpPr>
          <p:nvPr/>
        </p:nvSpPr>
        <p:spPr bwMode="auto">
          <a:xfrm>
            <a:off x="5100638" y="3049588"/>
            <a:ext cx="3730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effectLst>
                  <a:outerShdw blurRad="38100" dist="38100" dir="2700000" algn="tl">
                    <a:srgbClr val="000000"/>
                  </a:outerShdw>
                </a:effectLst>
              </a:rPr>
              <a:t>^</a:t>
            </a:r>
          </a:p>
        </p:txBody>
      </p:sp>
      <p:sp>
        <p:nvSpPr>
          <p:cNvPr id="17" name="TextBox 16"/>
          <p:cNvSpPr txBox="1"/>
          <p:nvPr/>
        </p:nvSpPr>
        <p:spPr>
          <a:xfrm>
            <a:off x="1524001" y="6519447"/>
            <a:ext cx="779812"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37838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5486400"/>
            <a:ext cx="9144000" cy="1371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a:bodyPr>
          <a:lstStyle/>
          <a:p>
            <a:r>
              <a:rPr lang="en-US" altLang="x-none" dirty="0"/>
              <a:t>Estimating Parameters:</a:t>
            </a:r>
            <a:br>
              <a:rPr lang="en-US" altLang="x-none" dirty="0"/>
            </a:br>
            <a:r>
              <a:rPr lang="en-US" altLang="x-none" dirty="0"/>
              <a:t>Least Squares Method</a:t>
            </a:r>
          </a:p>
        </p:txBody>
      </p:sp>
      <p:sp>
        <p:nvSpPr>
          <p:cNvPr id="2" name="TextBox 1"/>
          <p:cNvSpPr txBox="1"/>
          <p:nvPr/>
        </p:nvSpPr>
        <p:spPr>
          <a:xfrm>
            <a:off x="3931576" y="0"/>
            <a:ext cx="7064974" cy="7725192"/>
          </a:xfrm>
          <a:prstGeom prst="rect">
            <a:avLst/>
          </a:prstGeom>
          <a:noFill/>
        </p:spPr>
        <p:txBody>
          <a:bodyPr wrap="square" rtlCol="0" anchor="ctr">
            <a:spAutoFit/>
          </a:bodyPr>
          <a:lstStyle/>
          <a:p>
            <a:pPr algn="ctr"/>
            <a:r>
              <a:rPr lang="en-US" sz="49600" dirty="0"/>
              <a:t>?</a:t>
            </a:r>
          </a:p>
        </p:txBody>
      </p:sp>
      <p:sp>
        <p:nvSpPr>
          <p:cNvPr id="3" name="Slide Number Placeholder 2"/>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9325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grpSp>
        <p:nvGrpSpPr>
          <p:cNvPr id="5" name="Group 4"/>
          <p:cNvGrpSpPr/>
          <p:nvPr/>
        </p:nvGrpSpPr>
        <p:grpSpPr>
          <a:xfrm>
            <a:off x="4883150" y="3736975"/>
            <a:ext cx="3035300" cy="1435100"/>
            <a:chOff x="3359150" y="3736975"/>
            <a:chExt cx="3035300" cy="1435100"/>
          </a:xfrm>
          <a:solidFill>
            <a:schemeClr val="bg1"/>
          </a:solidFill>
        </p:grpSpPr>
        <p:sp>
          <p:nvSpPr>
            <p:cNvPr id="79910" name="Oval 38"/>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1" name="Oval 39"/>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2" name="Oval 40"/>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3" name="Oval 41"/>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4" name="Oval 42"/>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915" name="Oval 43"/>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79908" name="Rectangle 36"/>
          <p:cNvSpPr>
            <a:spLocks noGrp="1" noChangeArrowheads="1"/>
          </p:cNvSpPr>
          <p:nvPr>
            <p:ph type="title"/>
          </p:nvPr>
        </p:nvSpPr>
        <p:spPr/>
        <p:txBody>
          <a:bodyPr/>
          <a:lstStyle/>
          <a:p>
            <a:r>
              <a:rPr lang="en-US" altLang="x-none" dirty="0"/>
              <a:t>Scatter Plot</a:t>
            </a:r>
          </a:p>
        </p:txBody>
      </p:sp>
      <p:sp>
        <p:nvSpPr>
          <p:cNvPr id="79909" name="Rectangle 37"/>
          <p:cNvSpPr>
            <a:spLocks noGrp="1" noChangeArrowheads="1"/>
          </p:cNvSpPr>
          <p:nvPr>
            <p:ph type="body" idx="1"/>
          </p:nvPr>
        </p:nvSpPr>
        <p:spPr/>
        <p:txBody>
          <a:bodyPr/>
          <a:lstStyle/>
          <a:p>
            <a:r>
              <a:rPr lang="en-US" altLang="x-none" dirty="0"/>
              <a:t>Plot all (X</a:t>
            </a:r>
            <a:r>
              <a:rPr lang="en-US" altLang="x-none" baseline="-25000" dirty="0"/>
              <a:t>i</a:t>
            </a:r>
            <a:r>
              <a:rPr lang="en-US" altLang="x-none" dirty="0"/>
              <a:t>, Y</a:t>
            </a:r>
            <a:r>
              <a:rPr lang="en-US" altLang="x-none" baseline="-25000" dirty="0"/>
              <a:t>i</a:t>
            </a:r>
            <a:r>
              <a:rPr lang="en-US" altLang="x-none" dirty="0"/>
              <a:t>) pairs, and plot your learned model</a:t>
            </a:r>
          </a:p>
          <a:p>
            <a:r>
              <a:rPr lang="en-US" altLang="x-none" dirty="0"/>
              <a:t>If you squint, suggests how well the model fits the data</a:t>
            </a:r>
          </a:p>
        </p:txBody>
      </p:sp>
      <p:sp>
        <p:nvSpPr>
          <p:cNvPr id="79875" name="Line 3"/>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6" name="Line 4"/>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Line 5"/>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Line 6"/>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9" name="Line 7"/>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0" name="Line 8"/>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1" name="Line 9"/>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2" name="Line 10"/>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3" name="Line 11"/>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4" name="Line 12"/>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5" name="Line 13"/>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6" name="Line 14"/>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7" name="Line 15"/>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8" name="Line 16"/>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89" name="Line 17"/>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0" name="Line 18"/>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1" name="Line 19"/>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98" name="Rectangle 26"/>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899" name="Rectangle 27"/>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0" name="Rectangle 28"/>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dirty="0">
                <a:solidFill>
                  <a:srgbClr val="FFFFFF"/>
                </a:solidFill>
              </a:rPr>
              <a:t>40</a:t>
            </a:r>
          </a:p>
        </p:txBody>
      </p:sp>
      <p:sp>
        <p:nvSpPr>
          <p:cNvPr id="79901" name="Rectangle 29"/>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2" name="Rectangle 30"/>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79903" name="Rectangle 31"/>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79904" name="Rectangle 32"/>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79905" name="Rectangle 33"/>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79906" name="Rectangle 34"/>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79907" name="Rectangle 35"/>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50" name="TextBox 49"/>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6948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p:bldP spid="7990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r>
              <a:rPr lang="mr-IN" altLang="x-none" dirty="0"/>
              <a:t>…</a:t>
            </a:r>
            <a:r>
              <a:rPr lang="en-US" altLang="x-none" dirty="0"/>
              <a:t>?</a:t>
            </a:r>
            <a:br>
              <a:rPr lang="en-US" altLang="x-none" dirty="0"/>
            </a:br>
            <a:r>
              <a:rPr lang="en-US" altLang="x-none" dirty="0"/>
              <a:t>			?????????</a:t>
            </a:r>
          </a:p>
          <a:p>
            <a:endParaRPr lang="en-US" dirty="0"/>
          </a:p>
        </p:txBody>
      </p:sp>
      <p:sp>
        <p:nvSpPr>
          <p:cNvPr id="81935" name="Rectangle 15"/>
          <p:cNvSpPr>
            <a:spLocks noChangeArrowheads="1"/>
          </p:cNvSpPr>
          <p:nvPr/>
        </p:nvSpPr>
        <p:spPr bwMode="auto">
          <a:xfrm>
            <a:off x="3311525" y="3235326"/>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endParaRPr lang="en-US"/>
          </a:p>
        </p:txBody>
      </p:sp>
      <p:sp>
        <p:nvSpPr>
          <p:cNvPr id="81936" name="Line 1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7" name="Line 1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8" name="Line 1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39" name="Line 1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0" name="Line 2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1" name="Line 2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2" name="Line 2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3" name="Line 2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4" name="Line 2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5" name="Line 2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6" name="Line 2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7" name="Line 2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8" name="Line 2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49" name="Line 2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0" name="Line 3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1" name="Line 3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2" name="Line 3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3" name="Oval 3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4" name="Oval 3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5" name="Oval 3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6" name="Oval 3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7" name="Oval 3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8" name="Oval 3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59" name="Rectangle 3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0" name="Rectangle 4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1" name="Rectangle 4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2" name="Rectangle 4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3" name="Rectangle 4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1964" name="Rectangle 4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1965" name="Rectangle 4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1966" name="Rectangle 4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1967" name="Rectangle 4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1968" name="Rectangle 4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grpSp>
        <p:nvGrpSpPr>
          <p:cNvPr id="5" name="Group 4"/>
          <p:cNvGrpSpPr/>
          <p:nvPr/>
        </p:nvGrpSpPr>
        <p:grpSpPr>
          <a:xfrm>
            <a:off x="4883150" y="3736975"/>
            <a:ext cx="3035300" cy="1435100"/>
            <a:chOff x="3359150" y="3736975"/>
            <a:chExt cx="3035300" cy="1435100"/>
          </a:xfrm>
          <a:solidFill>
            <a:schemeClr val="bg1"/>
          </a:solidFill>
        </p:grpSpPr>
        <p:sp>
          <p:nvSpPr>
            <p:cNvPr id="81969" name="Oval 49"/>
            <p:cNvSpPr>
              <a:spLocks noChangeArrowheads="1"/>
            </p:cNvSpPr>
            <p:nvPr/>
          </p:nvSpPr>
          <p:spPr bwMode="auto">
            <a:xfrm>
              <a:off x="4349750" y="4956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0" name="Oval 50"/>
            <p:cNvSpPr>
              <a:spLocks noChangeArrowheads="1"/>
            </p:cNvSpPr>
            <p:nvPr/>
          </p:nvSpPr>
          <p:spPr bwMode="auto">
            <a:xfrm>
              <a:off x="6178550" y="37369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1" name="Oval 51"/>
            <p:cNvSpPr>
              <a:spLocks noChangeArrowheads="1"/>
            </p:cNvSpPr>
            <p:nvPr/>
          </p:nvSpPr>
          <p:spPr bwMode="auto">
            <a:xfrm>
              <a:off x="3968750" y="4270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2" name="Oval 52"/>
            <p:cNvSpPr>
              <a:spLocks noChangeArrowheads="1"/>
            </p:cNvSpPr>
            <p:nvPr/>
          </p:nvSpPr>
          <p:spPr bwMode="auto">
            <a:xfrm>
              <a:off x="5416550" y="38131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3" name="Oval 53"/>
            <p:cNvSpPr>
              <a:spLocks noChangeArrowheads="1"/>
            </p:cNvSpPr>
            <p:nvPr/>
          </p:nvSpPr>
          <p:spPr bwMode="auto">
            <a:xfrm>
              <a:off x="5111750" y="47275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4" name="Oval 54"/>
            <p:cNvSpPr>
              <a:spLocks noChangeArrowheads="1"/>
            </p:cNvSpPr>
            <p:nvPr/>
          </p:nvSpPr>
          <p:spPr bwMode="auto">
            <a:xfrm>
              <a:off x="3359150" y="4651375"/>
              <a:ext cx="215900" cy="2159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1975" name="Line 55"/>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Box 50"/>
          <p:cNvSpPr txBox="1"/>
          <p:nvPr/>
        </p:nvSpPr>
        <p:spPr>
          <a:xfrm>
            <a:off x="1524001" y="6519447"/>
            <a:ext cx="767937"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6896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19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Peer Observation Tuesday 10/29</a:t>
            </a:r>
          </a:p>
          <a:p>
            <a:pPr marL="0" indent="0">
              <a:buNone/>
            </a:pPr>
            <a:endParaRPr lang="en-US" dirty="0"/>
          </a:p>
          <a:p>
            <a:r>
              <a:rPr lang="en-US" dirty="0"/>
              <a:t>Finish Lab 7</a:t>
            </a:r>
          </a:p>
          <a:p>
            <a:endParaRPr lang="en-US" dirty="0"/>
          </a:p>
          <a:p>
            <a:r>
              <a:rPr lang="en-US" dirty="0"/>
              <a:t>Review Questions</a:t>
            </a:r>
          </a:p>
          <a:p>
            <a:endParaRPr lang="en-US" dirty="0"/>
          </a:p>
          <a:p>
            <a:r>
              <a:rPr lang="en-US" dirty="0"/>
              <a:t>Today’s Lecture</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altLang="x-none" dirty="0"/>
          </a:p>
        </p:txBody>
      </p:sp>
      <p:sp>
        <p:nvSpPr>
          <p:cNvPr id="83982"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3983"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3"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4"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5"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6"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07"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08"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09"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0"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4011"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4012"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4013"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4014"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4015"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4016"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7"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8"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19"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0"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1"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4023" name="Line 55"/>
          <p:cNvSpPr>
            <a:spLocks noChangeShapeType="1"/>
          </p:cNvSpPr>
          <p:nvPr/>
        </p:nvSpPr>
        <p:spPr bwMode="auto">
          <a:xfrm flipV="1">
            <a:off x="4114800" y="4191000"/>
            <a:ext cx="4419600" cy="990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4" name="Line 56"/>
          <p:cNvSpPr>
            <a:spLocks noChangeShapeType="1"/>
          </p:cNvSpPr>
          <p:nvPr/>
        </p:nvSpPr>
        <p:spPr bwMode="auto">
          <a:xfrm>
            <a:off x="7930630" y="3181224"/>
            <a:ext cx="375170" cy="1009777"/>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4026" name="Text Box 58"/>
          <p:cNvSpPr txBox="1">
            <a:spLocks noChangeArrowheads="1"/>
          </p:cNvSpPr>
          <p:nvPr/>
        </p:nvSpPr>
        <p:spPr bwMode="auto">
          <a:xfrm>
            <a:off x="7162800" y="2808161"/>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Slope changed</a:t>
            </a:r>
          </a:p>
        </p:txBody>
      </p:sp>
      <p:sp>
        <p:nvSpPr>
          <p:cNvPr id="84027" name="Text Box 59"/>
          <p:cNvSpPr txBox="1">
            <a:spLocks noChangeArrowheads="1"/>
          </p:cNvSpPr>
          <p:nvPr/>
        </p:nvSpPr>
        <p:spPr bwMode="auto">
          <a:xfrm>
            <a:off x="2138598" y="6138862"/>
            <a:ext cx="23022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unchanged</a:t>
            </a:r>
          </a:p>
        </p:txBody>
      </p:sp>
      <p:sp>
        <p:nvSpPr>
          <p:cNvPr id="84028" name="Line 60"/>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0" name="Line 62"/>
          <p:cNvSpPr>
            <a:spLocks noChangeShapeType="1"/>
          </p:cNvSpPr>
          <p:nvPr/>
        </p:nvSpPr>
        <p:spPr bwMode="auto">
          <a:xfrm flipV="1">
            <a:off x="3070226" y="5257800"/>
            <a:ext cx="968375" cy="881062"/>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4031" name="Line 63"/>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51064"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8272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6071" name="Rectangle 55"/>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6072" name="Line 56"/>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3" name="Line 57"/>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4" name="Line 58"/>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5" name="Line 59"/>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6" name="Line 60"/>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7" name="Line 61"/>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8" name="Line 62"/>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79" name="Line 63"/>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0" name="Line 64"/>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1" name="Line 65"/>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2" name="Line 66"/>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3" name="Line 67"/>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4" name="Line 68"/>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5" name="Line 69"/>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6" name="Line 70"/>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7" name="Line 71"/>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8" name="Line 72"/>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89" name="Oval 73"/>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0" name="Oval 74"/>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1" name="Oval 75"/>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2" name="Oval 76"/>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3" name="Oval 77"/>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4" name="Oval 78"/>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95" name="Rectangle 79"/>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096" name="Rectangle 80"/>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097" name="Rectangle 81"/>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098" name="Rectangle 82"/>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099" name="Rectangle 83"/>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6100" name="Rectangle 84"/>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6101" name="Rectangle 85"/>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6102" name="Rectangle 86"/>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6103" name="Rectangle 87"/>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6104" name="Rectangle 88"/>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6105" name="Oval 89"/>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6" name="Oval 90"/>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7" name="Oval 91"/>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8" name="Oval 92"/>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09" name="Oval 93"/>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0" name="Oval 94"/>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6112" name="Line 96"/>
          <p:cNvSpPr>
            <a:spLocks noChangeShapeType="1"/>
          </p:cNvSpPr>
          <p:nvPr/>
        </p:nvSpPr>
        <p:spPr bwMode="auto">
          <a:xfrm>
            <a:off x="7772400" y="3048000"/>
            <a:ext cx="152400" cy="609600"/>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3" name="Text Box 97"/>
          <p:cNvSpPr txBox="1">
            <a:spLocks noChangeArrowheads="1"/>
          </p:cNvSpPr>
          <p:nvPr/>
        </p:nvSpPr>
        <p:spPr bwMode="auto">
          <a:xfrm>
            <a:off x="6858000" y="2681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unchanged</a:t>
            </a:r>
          </a:p>
        </p:txBody>
      </p:sp>
      <p:sp>
        <p:nvSpPr>
          <p:cNvPr id="86114" name="Text Box 98"/>
          <p:cNvSpPr txBox="1">
            <a:spLocks noChangeArrowheads="1"/>
          </p:cNvSpPr>
          <p:nvPr/>
        </p:nvSpPr>
        <p:spPr bwMode="auto">
          <a:xfrm>
            <a:off x="2538413" y="6196013"/>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6115" name="Line 99"/>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6116" name="Line 100"/>
          <p:cNvSpPr>
            <a:spLocks noChangeShapeType="1"/>
          </p:cNvSpPr>
          <p:nvPr/>
        </p:nvSpPr>
        <p:spPr bwMode="auto">
          <a:xfrm flipV="1">
            <a:off x="3544888" y="4953000"/>
            <a:ext cx="569912" cy="1234345"/>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6117" name="Line 101"/>
          <p:cNvSpPr>
            <a:spLocks noChangeShapeType="1"/>
          </p:cNvSpPr>
          <p:nvPr/>
        </p:nvSpPr>
        <p:spPr bwMode="auto">
          <a:xfrm flipV="1">
            <a:off x="4114800" y="3505200"/>
            <a:ext cx="4343400" cy="14478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118" name="Line 102"/>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720435"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152416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p:txBody>
          <a:bodyPr/>
          <a:lstStyle/>
          <a:p>
            <a:r>
              <a:rPr lang="en-US" altLang="x-none" dirty="0"/>
              <a:t>Question</a:t>
            </a:r>
          </a:p>
        </p:txBody>
      </p:sp>
      <p:sp>
        <p:nvSpPr>
          <p:cNvPr id="4" name="Content Placeholder 3"/>
          <p:cNvSpPr>
            <a:spLocks noGrp="1"/>
          </p:cNvSpPr>
          <p:nvPr>
            <p:ph idx="1"/>
          </p:nvPr>
        </p:nvSpPr>
        <p:spPr/>
        <p:txBody>
          <a:bodyPr/>
          <a:lstStyle/>
          <a:p>
            <a:r>
              <a:rPr lang="en-US" altLang="x-none" dirty="0"/>
              <a:t>How would you draw a line through the points?</a:t>
            </a:r>
          </a:p>
          <a:p>
            <a:r>
              <a:rPr lang="en-US" altLang="x-none" dirty="0"/>
              <a:t>How do you determine which line “fits the best” ?????????</a:t>
            </a:r>
          </a:p>
          <a:p>
            <a:endParaRPr lang="en-US" dirty="0"/>
          </a:p>
        </p:txBody>
      </p:sp>
      <p:sp>
        <p:nvSpPr>
          <p:cNvPr id="88078" name="Rectangle 14"/>
          <p:cNvSpPr>
            <a:spLocks noChangeArrowheads="1"/>
          </p:cNvSpPr>
          <p:nvPr/>
        </p:nvSpPr>
        <p:spPr bwMode="auto">
          <a:xfrm>
            <a:off x="3307830" y="3244121"/>
            <a:ext cx="5657850" cy="2911475"/>
          </a:xfrm>
          <a:prstGeom prst="rect">
            <a:avLst/>
          </a:prstGeom>
          <a:solidFill>
            <a:schemeClr val="tx1"/>
          </a:solidFill>
          <a:ln w="12700">
            <a:solidFill>
              <a:schemeClr val="bg1"/>
            </a:solidFill>
            <a:miter lim="800000"/>
            <a:headEnd/>
            <a:tailEnd/>
          </a:ln>
          <a:effectLst>
            <a:prstShdw prst="shdw17" dist="17961" dir="2700000">
              <a:schemeClr val="bg1">
                <a:gamma/>
                <a:shade val="60000"/>
                <a:invGamma/>
                <a:alpha val="74998"/>
              </a:schemeClr>
            </a:prstShdw>
          </a:effectLst>
        </p:spPr>
        <p:txBody>
          <a:bodyPr wrap="none" anchor="ctr"/>
          <a:lstStyle/>
          <a:p>
            <a:pPr algn="ctr"/>
            <a:endParaRPr lang="x-none" altLang="x-none"/>
          </a:p>
        </p:txBody>
      </p:sp>
      <p:sp>
        <p:nvSpPr>
          <p:cNvPr id="88079" name="Line 15"/>
          <p:cNvSpPr>
            <a:spLocks noChangeShapeType="1"/>
          </p:cNvSpPr>
          <p:nvPr/>
        </p:nvSpPr>
        <p:spPr bwMode="auto">
          <a:xfrm>
            <a:off x="4095750" y="3894138"/>
            <a:ext cx="0" cy="137795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0" name="Line 16"/>
          <p:cNvSpPr>
            <a:spLocks noChangeShapeType="1"/>
          </p:cNvSpPr>
          <p:nvPr/>
        </p:nvSpPr>
        <p:spPr bwMode="auto">
          <a:xfrm>
            <a:off x="3998914" y="528478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1" name="Line 17"/>
          <p:cNvSpPr>
            <a:spLocks noChangeShapeType="1"/>
          </p:cNvSpPr>
          <p:nvPr/>
        </p:nvSpPr>
        <p:spPr bwMode="auto">
          <a:xfrm>
            <a:off x="3998914" y="48180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2" name="Line 18"/>
          <p:cNvSpPr>
            <a:spLocks noChangeShapeType="1"/>
          </p:cNvSpPr>
          <p:nvPr/>
        </p:nvSpPr>
        <p:spPr bwMode="auto">
          <a:xfrm>
            <a:off x="3998914" y="4348163"/>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3" name="Line 19"/>
          <p:cNvSpPr>
            <a:spLocks noChangeShapeType="1"/>
          </p:cNvSpPr>
          <p:nvPr/>
        </p:nvSpPr>
        <p:spPr bwMode="auto">
          <a:xfrm>
            <a:off x="3998914" y="3881438"/>
            <a:ext cx="1936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4" name="Line 20"/>
          <p:cNvSpPr>
            <a:spLocks noChangeShapeType="1"/>
          </p:cNvSpPr>
          <p:nvPr/>
        </p:nvSpPr>
        <p:spPr bwMode="auto">
          <a:xfrm>
            <a:off x="4108451" y="5284788"/>
            <a:ext cx="443547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5" name="Line 21"/>
          <p:cNvSpPr>
            <a:spLocks noChangeShapeType="1"/>
          </p:cNvSpPr>
          <p:nvPr/>
        </p:nvSpPr>
        <p:spPr bwMode="auto">
          <a:xfrm flipV="1">
            <a:off x="40957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6" name="Line 22"/>
          <p:cNvSpPr>
            <a:spLocks noChangeShapeType="1"/>
          </p:cNvSpPr>
          <p:nvPr/>
        </p:nvSpPr>
        <p:spPr bwMode="auto">
          <a:xfrm flipV="1">
            <a:off x="484187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7" name="Line 23"/>
          <p:cNvSpPr>
            <a:spLocks noChangeShapeType="1"/>
          </p:cNvSpPr>
          <p:nvPr/>
        </p:nvSpPr>
        <p:spPr bwMode="auto">
          <a:xfrm flipV="1">
            <a:off x="5581650"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8" name="Line 24"/>
          <p:cNvSpPr>
            <a:spLocks noChangeShapeType="1"/>
          </p:cNvSpPr>
          <p:nvPr/>
        </p:nvSpPr>
        <p:spPr bwMode="auto">
          <a:xfrm flipV="1">
            <a:off x="63261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89" name="Line 25"/>
          <p:cNvSpPr>
            <a:spLocks noChangeShapeType="1"/>
          </p:cNvSpPr>
          <p:nvPr/>
        </p:nvSpPr>
        <p:spPr bwMode="auto">
          <a:xfrm flipV="1">
            <a:off x="7072313"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0" name="Line 26"/>
          <p:cNvSpPr>
            <a:spLocks noChangeShapeType="1"/>
          </p:cNvSpPr>
          <p:nvPr/>
        </p:nvSpPr>
        <p:spPr bwMode="auto">
          <a:xfrm flipV="1">
            <a:off x="7812088"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1" name="Line 27"/>
          <p:cNvSpPr>
            <a:spLocks noChangeShapeType="1"/>
          </p:cNvSpPr>
          <p:nvPr/>
        </p:nvSpPr>
        <p:spPr bwMode="auto">
          <a:xfrm flipV="1">
            <a:off x="8556625" y="5189538"/>
            <a:ext cx="0" cy="19050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2" name="Line 28"/>
          <p:cNvSpPr>
            <a:spLocks noChangeShapeType="1"/>
          </p:cNvSpPr>
          <p:nvPr/>
        </p:nvSpPr>
        <p:spPr bwMode="auto">
          <a:xfrm flipV="1">
            <a:off x="40957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3" name="Line 29"/>
          <p:cNvSpPr>
            <a:spLocks noChangeShapeType="1"/>
          </p:cNvSpPr>
          <p:nvPr/>
        </p:nvSpPr>
        <p:spPr bwMode="auto">
          <a:xfrm flipV="1">
            <a:off x="5581650"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4" name="Line 30"/>
          <p:cNvSpPr>
            <a:spLocks noChangeShapeType="1"/>
          </p:cNvSpPr>
          <p:nvPr/>
        </p:nvSpPr>
        <p:spPr bwMode="auto">
          <a:xfrm flipV="1">
            <a:off x="7072313"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5" name="Line 31"/>
          <p:cNvSpPr>
            <a:spLocks noChangeShapeType="1"/>
          </p:cNvSpPr>
          <p:nvPr/>
        </p:nvSpPr>
        <p:spPr bwMode="auto">
          <a:xfrm flipV="1">
            <a:off x="8556625" y="5162551"/>
            <a:ext cx="0" cy="244475"/>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6" name="Oval 32"/>
          <p:cNvSpPr>
            <a:spLocks noChangeArrowheads="1"/>
          </p:cNvSpPr>
          <p:nvPr/>
        </p:nvSpPr>
        <p:spPr bwMode="auto">
          <a:xfrm>
            <a:off x="6732588" y="4775200"/>
            <a:ext cx="74612"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7" name="Oval 33"/>
          <p:cNvSpPr>
            <a:spLocks noChangeArrowheads="1"/>
          </p:cNvSpPr>
          <p:nvPr/>
        </p:nvSpPr>
        <p:spPr bwMode="auto">
          <a:xfrm>
            <a:off x="5986463" y="5008563"/>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8" name="Oval 34"/>
          <p:cNvSpPr>
            <a:spLocks noChangeArrowheads="1"/>
          </p:cNvSpPr>
          <p:nvPr/>
        </p:nvSpPr>
        <p:spPr bwMode="auto">
          <a:xfrm>
            <a:off x="4945063" y="4725988"/>
            <a:ext cx="76200" cy="74612"/>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099" name="Oval 35"/>
          <p:cNvSpPr>
            <a:spLocks noChangeArrowheads="1"/>
          </p:cNvSpPr>
          <p:nvPr/>
        </p:nvSpPr>
        <p:spPr bwMode="auto">
          <a:xfrm>
            <a:off x="7029451" y="3884613"/>
            <a:ext cx="74613"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0" name="Oval 36"/>
          <p:cNvSpPr>
            <a:spLocks noChangeArrowheads="1"/>
          </p:cNvSpPr>
          <p:nvPr/>
        </p:nvSpPr>
        <p:spPr bwMode="auto">
          <a:xfrm>
            <a:off x="7769225" y="3838575"/>
            <a:ext cx="76200" cy="76200"/>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1" name="Oval 37"/>
          <p:cNvSpPr>
            <a:spLocks noChangeArrowheads="1"/>
          </p:cNvSpPr>
          <p:nvPr/>
        </p:nvSpPr>
        <p:spPr bwMode="auto">
          <a:xfrm>
            <a:off x="5538788" y="4305301"/>
            <a:ext cx="76200" cy="74613"/>
          </a:xfrm>
          <a:prstGeom prst="ellipse">
            <a:avLst/>
          </a:prstGeom>
          <a:solidFill>
            <a:srgbClr val="FFFF80"/>
          </a:solidFill>
          <a:ln w="25400">
            <a:solidFill>
              <a:srgbClr val="FFFF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02" name="Rectangle 38"/>
          <p:cNvSpPr>
            <a:spLocks noChangeArrowheads="1"/>
          </p:cNvSpPr>
          <p:nvPr/>
        </p:nvSpPr>
        <p:spPr bwMode="auto">
          <a:xfrm>
            <a:off x="3544888" y="5045076"/>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3" name="Rectangle 39"/>
          <p:cNvSpPr>
            <a:spLocks noChangeArrowheads="1"/>
          </p:cNvSpPr>
          <p:nvPr/>
        </p:nvSpPr>
        <p:spPr bwMode="auto">
          <a:xfrm>
            <a:off x="3352800" y="4579939"/>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4" name="Rectangle 40"/>
          <p:cNvSpPr>
            <a:spLocks noChangeArrowheads="1"/>
          </p:cNvSpPr>
          <p:nvPr/>
        </p:nvSpPr>
        <p:spPr bwMode="auto">
          <a:xfrm>
            <a:off x="3352800" y="4108451"/>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5" name="Rectangle 41"/>
          <p:cNvSpPr>
            <a:spLocks noChangeArrowheads="1"/>
          </p:cNvSpPr>
          <p:nvPr/>
        </p:nvSpPr>
        <p:spPr bwMode="auto">
          <a:xfrm>
            <a:off x="3352800" y="3641726"/>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06" name="Rectangle 42"/>
          <p:cNvSpPr>
            <a:spLocks noChangeArrowheads="1"/>
          </p:cNvSpPr>
          <p:nvPr/>
        </p:nvSpPr>
        <p:spPr bwMode="auto">
          <a:xfrm>
            <a:off x="3910013" y="5561014"/>
            <a:ext cx="355868"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0</a:t>
            </a:r>
          </a:p>
        </p:txBody>
      </p:sp>
      <p:sp>
        <p:nvSpPr>
          <p:cNvPr id="88107" name="Rectangle 43"/>
          <p:cNvSpPr>
            <a:spLocks noChangeArrowheads="1"/>
          </p:cNvSpPr>
          <p:nvPr/>
        </p:nvSpPr>
        <p:spPr bwMode="auto">
          <a:xfrm>
            <a:off x="5299075"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20</a:t>
            </a:r>
          </a:p>
        </p:txBody>
      </p:sp>
      <p:sp>
        <p:nvSpPr>
          <p:cNvPr id="88108" name="Rectangle 44"/>
          <p:cNvSpPr>
            <a:spLocks noChangeArrowheads="1"/>
          </p:cNvSpPr>
          <p:nvPr/>
        </p:nvSpPr>
        <p:spPr bwMode="auto">
          <a:xfrm>
            <a:off x="67897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40</a:t>
            </a:r>
          </a:p>
        </p:txBody>
      </p:sp>
      <p:sp>
        <p:nvSpPr>
          <p:cNvPr id="88109" name="Rectangle 45"/>
          <p:cNvSpPr>
            <a:spLocks noChangeArrowheads="1"/>
          </p:cNvSpPr>
          <p:nvPr/>
        </p:nvSpPr>
        <p:spPr bwMode="auto">
          <a:xfrm>
            <a:off x="8275638" y="5561014"/>
            <a:ext cx="528992"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60</a:t>
            </a:r>
          </a:p>
        </p:txBody>
      </p:sp>
      <p:sp>
        <p:nvSpPr>
          <p:cNvPr id="88110" name="Rectangle 46"/>
          <p:cNvSpPr>
            <a:spLocks noChangeArrowheads="1"/>
          </p:cNvSpPr>
          <p:nvPr/>
        </p:nvSpPr>
        <p:spPr bwMode="auto">
          <a:xfrm>
            <a:off x="8580438" y="5054601"/>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X</a:t>
            </a:r>
          </a:p>
        </p:txBody>
      </p:sp>
      <p:sp>
        <p:nvSpPr>
          <p:cNvPr id="88111" name="Rectangle 47"/>
          <p:cNvSpPr>
            <a:spLocks noChangeArrowheads="1"/>
          </p:cNvSpPr>
          <p:nvPr/>
        </p:nvSpPr>
        <p:spPr bwMode="auto">
          <a:xfrm>
            <a:off x="3905250" y="3349626"/>
            <a:ext cx="413576"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700" b="1">
                <a:solidFill>
                  <a:srgbClr val="FFFFFF"/>
                </a:solidFill>
              </a:rPr>
              <a:t>Y</a:t>
            </a:r>
          </a:p>
        </p:txBody>
      </p:sp>
      <p:sp>
        <p:nvSpPr>
          <p:cNvPr id="88112" name="Oval 48"/>
          <p:cNvSpPr>
            <a:spLocks noChangeArrowheads="1"/>
          </p:cNvSpPr>
          <p:nvPr/>
        </p:nvSpPr>
        <p:spPr bwMode="auto">
          <a:xfrm>
            <a:off x="5873750" y="4956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3" name="Oval 49"/>
          <p:cNvSpPr>
            <a:spLocks noChangeArrowheads="1"/>
          </p:cNvSpPr>
          <p:nvPr/>
        </p:nvSpPr>
        <p:spPr bwMode="auto">
          <a:xfrm>
            <a:off x="7702550" y="37369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4" name="Oval 50"/>
          <p:cNvSpPr>
            <a:spLocks noChangeArrowheads="1"/>
          </p:cNvSpPr>
          <p:nvPr/>
        </p:nvSpPr>
        <p:spPr bwMode="auto">
          <a:xfrm>
            <a:off x="5492750" y="4270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5" name="Oval 51"/>
          <p:cNvSpPr>
            <a:spLocks noChangeArrowheads="1"/>
          </p:cNvSpPr>
          <p:nvPr/>
        </p:nvSpPr>
        <p:spPr bwMode="auto">
          <a:xfrm>
            <a:off x="6940550" y="38131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6" name="Oval 52"/>
          <p:cNvSpPr>
            <a:spLocks noChangeArrowheads="1"/>
          </p:cNvSpPr>
          <p:nvPr/>
        </p:nvSpPr>
        <p:spPr bwMode="auto">
          <a:xfrm>
            <a:off x="6635750" y="47275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7" name="Oval 53"/>
          <p:cNvSpPr>
            <a:spLocks noChangeArrowheads="1"/>
          </p:cNvSpPr>
          <p:nvPr/>
        </p:nvSpPr>
        <p:spPr bwMode="auto">
          <a:xfrm>
            <a:off x="4883150" y="4651375"/>
            <a:ext cx="215900" cy="215900"/>
          </a:xfrm>
          <a:prstGeom prst="ellipse">
            <a:avLst/>
          </a:prstGeom>
          <a:solidFill>
            <a:schemeClr val="bg1"/>
          </a:solidFill>
          <a:ln w="12700">
            <a:solidFill>
              <a:srgbClr val="000000"/>
            </a:solidFill>
            <a:round/>
            <a:headEnd/>
            <a:tailEnd/>
          </a:ln>
          <a:effectLst/>
        </p:spPr>
        <p:txBody>
          <a:bodyPr wrap="none" anchor="ctr"/>
          <a:lstStyle/>
          <a:p>
            <a:endParaRPr lang="en-US"/>
          </a:p>
        </p:txBody>
      </p:sp>
      <p:sp>
        <p:nvSpPr>
          <p:cNvPr id="88118" name="Line 54"/>
          <p:cNvSpPr>
            <a:spLocks noChangeShapeType="1"/>
          </p:cNvSpPr>
          <p:nvPr/>
        </p:nvSpPr>
        <p:spPr bwMode="auto">
          <a:xfrm flipV="1">
            <a:off x="4114800" y="4191000"/>
            <a:ext cx="4419600" cy="609600"/>
          </a:xfrm>
          <a:prstGeom prst="line">
            <a:avLst/>
          </a:prstGeom>
          <a:noFill/>
          <a:ln w="50800">
            <a:solidFill>
              <a:srgbClr val="A2C1F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119" name="Line 55"/>
          <p:cNvSpPr>
            <a:spLocks noChangeShapeType="1"/>
          </p:cNvSpPr>
          <p:nvPr/>
        </p:nvSpPr>
        <p:spPr bwMode="auto">
          <a:xfrm>
            <a:off x="7864474" y="3217550"/>
            <a:ext cx="441326" cy="973451"/>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0" name="Text Box 56"/>
          <p:cNvSpPr txBox="1">
            <a:spLocks noChangeArrowheads="1"/>
          </p:cNvSpPr>
          <p:nvPr/>
        </p:nvSpPr>
        <p:spPr bwMode="auto">
          <a:xfrm>
            <a:off x="6953250" y="2792482"/>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chemeClr val="accent5"/>
                </a:solidFill>
              </a:rPr>
              <a:t>Slope changed</a:t>
            </a:r>
          </a:p>
        </p:txBody>
      </p:sp>
      <p:sp>
        <p:nvSpPr>
          <p:cNvPr id="88121" name="Text Box 57"/>
          <p:cNvSpPr txBox="1">
            <a:spLocks noChangeArrowheads="1"/>
          </p:cNvSpPr>
          <p:nvPr/>
        </p:nvSpPr>
        <p:spPr bwMode="auto">
          <a:xfrm>
            <a:off x="2458752" y="6152734"/>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dirty="0">
                <a:solidFill>
                  <a:schemeClr val="accent5"/>
                </a:solidFill>
              </a:rPr>
              <a:t>Intercept changed</a:t>
            </a:r>
          </a:p>
        </p:txBody>
      </p:sp>
      <p:sp>
        <p:nvSpPr>
          <p:cNvPr id="88122" name="Line 58"/>
          <p:cNvSpPr>
            <a:spLocks noChangeShapeType="1"/>
          </p:cNvSpPr>
          <p:nvPr/>
        </p:nvSpPr>
        <p:spPr bwMode="auto">
          <a:xfrm>
            <a:off x="4114800" y="5181600"/>
            <a:ext cx="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123" name="Line 59"/>
          <p:cNvSpPr>
            <a:spLocks noChangeShapeType="1"/>
          </p:cNvSpPr>
          <p:nvPr/>
        </p:nvSpPr>
        <p:spPr bwMode="auto">
          <a:xfrm flipV="1">
            <a:off x="3684068" y="4800600"/>
            <a:ext cx="430732" cy="1381566"/>
          </a:xfrm>
          <a:prstGeom prst="line">
            <a:avLst/>
          </a:prstGeom>
          <a:noFill/>
          <a:ln w="38100">
            <a:solidFill>
              <a:schemeClr val="accent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5"/>
              </a:solidFill>
            </a:endParaRPr>
          </a:p>
        </p:txBody>
      </p:sp>
      <p:sp>
        <p:nvSpPr>
          <p:cNvPr id="88124" name="Line 60"/>
          <p:cNvSpPr>
            <a:spLocks noChangeShapeType="1"/>
          </p:cNvSpPr>
          <p:nvPr/>
        </p:nvSpPr>
        <p:spPr bwMode="auto">
          <a:xfrm flipV="1">
            <a:off x="4114800" y="3733800"/>
            <a:ext cx="4343400" cy="1447800"/>
          </a:xfrm>
          <a:prstGeom prst="line">
            <a:avLst/>
          </a:prstGeom>
          <a:noFill/>
          <a:ln w="508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TextBox 55"/>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1158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x-none" dirty="0"/>
              <a:t>Least Squares</a:t>
            </a:r>
          </a:p>
        </p:txBody>
      </p:sp>
      <p:sp>
        <p:nvSpPr>
          <p:cNvPr id="100355" name="Rectangle 3"/>
          <p:cNvSpPr>
            <a:spLocks noGrp="1" noChangeArrowheads="1"/>
          </p:cNvSpPr>
          <p:nvPr>
            <p:ph type="body" idx="1"/>
          </p:nvPr>
        </p:nvSpPr>
        <p:spPr/>
        <p:txBody>
          <a:bodyPr/>
          <a:lstStyle/>
          <a:p>
            <a:r>
              <a:rPr lang="en-US" altLang="x-none" b="1" dirty="0">
                <a:solidFill>
                  <a:srgbClr val="215C4E"/>
                </a:solidFill>
              </a:rPr>
              <a:t>Best Fit: </a:t>
            </a:r>
            <a:r>
              <a:rPr lang="en-US" altLang="x-none" dirty="0"/>
              <a:t>difference between the true Y-values and the estimated Y-values is minimized:</a:t>
            </a:r>
          </a:p>
          <a:p>
            <a:pPr lvl="1"/>
            <a:r>
              <a:rPr lang="en-US" altLang="x-none" b="0" dirty="0"/>
              <a:t>Positive errors offset negative errors </a:t>
            </a:r>
            <a:r>
              <a:rPr lang="mr-IN" altLang="x-none" b="0" dirty="0"/>
              <a:t>…</a:t>
            </a:r>
            <a:endParaRPr lang="en-US" altLang="x-none" dirty="0"/>
          </a:p>
          <a:p>
            <a:pPr lvl="1"/>
            <a:r>
              <a:rPr lang="mr-IN" altLang="x-none" b="0" dirty="0"/>
              <a:t>…</a:t>
            </a:r>
            <a:r>
              <a:rPr lang="en-US" altLang="x-none" b="0" dirty="0"/>
              <a:t> square the error!</a:t>
            </a:r>
          </a:p>
          <a:p>
            <a:pPr lvl="1"/>
            <a:endParaRPr lang="en-US" altLang="x-none" dirty="0"/>
          </a:p>
          <a:p>
            <a:endParaRPr lang="en-US" altLang="x-none" dirty="0"/>
          </a:p>
          <a:p>
            <a:endParaRPr lang="en-US" altLang="x-none" dirty="0"/>
          </a:p>
          <a:p>
            <a:endParaRPr lang="en-US" altLang="x-none" dirty="0"/>
          </a:p>
          <a:p>
            <a:r>
              <a:rPr lang="en-US" altLang="x-none" dirty="0"/>
              <a:t>Least squares minimizes the sum of the squared errors</a:t>
            </a:r>
          </a:p>
          <a:p>
            <a:pPr lvl="1"/>
            <a:r>
              <a:rPr lang="en-US" altLang="x-none" b="0" dirty="0"/>
              <a:t>Why squared?  We’ll cover this in more depth in a few weeks.</a:t>
            </a:r>
          </a:p>
          <a:p>
            <a:pPr lvl="1"/>
            <a:r>
              <a:rPr lang="en-US" altLang="x-none" b="0" dirty="0"/>
              <a:t>Until then: </a:t>
            </a:r>
            <a:r>
              <a:rPr lang="en-US" altLang="x-none" b="0" dirty="0">
                <a:hlinkClick r:id="rId4"/>
              </a:rPr>
              <a:t>http://www.benkuhn.net/squared</a:t>
            </a:r>
            <a:endParaRPr lang="en-US" altLang="x-none" b="0" dirty="0"/>
          </a:p>
          <a:p>
            <a:pPr lvl="1"/>
            <a:endParaRPr lang="en-US" altLang="x-none" b="0" dirty="0"/>
          </a:p>
        </p:txBody>
      </p:sp>
      <p:graphicFrame>
        <p:nvGraphicFramePr>
          <p:cNvPr id="100356" name="Object 4">
            <a:hlinkClick r:id="" action="ppaction://ole?verb=0"/>
          </p:cNvPr>
          <p:cNvGraphicFramePr>
            <a:graphicFrameLocks/>
          </p:cNvGraphicFramePr>
          <p:nvPr>
            <p:extLst>
              <p:ext uri="{D42A27DB-BD31-4B8C-83A1-F6EECF244321}">
                <p14:modId xmlns:p14="http://schemas.microsoft.com/office/powerpoint/2010/main" val="929449963"/>
              </p:ext>
            </p:extLst>
          </p:nvPr>
        </p:nvGraphicFramePr>
        <p:xfrm>
          <a:off x="3852554" y="2669576"/>
          <a:ext cx="3886200" cy="1295400"/>
        </p:xfrm>
        <a:graphic>
          <a:graphicData uri="http://schemas.openxmlformats.org/presentationml/2006/ole">
            <mc:AlternateContent xmlns:mc="http://schemas.openxmlformats.org/markup-compatibility/2006">
              <mc:Choice xmlns:v="urn:schemas-microsoft-com:vml" Requires="v">
                <p:oleObj spid="_x0000_s6170" name="Equation" r:id="rId5" imgW="1193760" imgH="431640" progId="Equation.3">
                  <p:embed/>
                </p:oleObj>
              </mc:Choice>
              <mc:Fallback>
                <p:oleObj name="Equation" r:id="rId5" imgW="1193760" imgH="431640" progId="Equation.3">
                  <p:embed/>
                  <p:pic>
                    <p:nvPicPr>
                      <p:cNvPr id="100356" name="Object 4">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554" y="2669576"/>
                        <a:ext cx="3886200" cy="129540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 name="TextBox 9"/>
          <p:cNvSpPr txBox="1"/>
          <p:nvPr/>
        </p:nvSpPr>
        <p:spPr>
          <a:xfrm>
            <a:off x="1524001" y="6519447"/>
            <a:ext cx="803563" cy="338554"/>
          </a:xfrm>
          <a:prstGeom prst="rect">
            <a:avLst/>
          </a:prstGeom>
          <a:noFill/>
        </p:spPr>
        <p:txBody>
          <a:bodyPr wrap="square" rtlCol="0">
            <a:spAutoFit/>
          </a:bodyPr>
          <a:lstStyle/>
          <a:p>
            <a:pPr algn="ctr"/>
            <a:r>
              <a:rPr lang="en-US" sz="1600" dirty="0">
                <a:solidFill>
                  <a:schemeClr val="bg1">
                    <a:lumMod val="50000"/>
                  </a:schemeClr>
                </a:solidFill>
              </a:rPr>
              <a:t>[WF]</a:t>
            </a:r>
          </a:p>
        </p:txBody>
      </p:sp>
    </p:spTree>
    <p:extLst>
      <p:ext uri="{BB962C8B-B14F-4D97-AF65-F5344CB8AC3E}">
        <p14:creationId xmlns:p14="http://schemas.microsoft.com/office/powerpoint/2010/main" val="30471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3" name="Object 3">
            <a:hlinkClick r:id="" action="ppaction://ole?verb=0"/>
          </p:cNvPr>
          <p:cNvGraphicFramePr>
            <a:graphicFrameLocks noGrp="1"/>
          </p:cNvGraphicFramePr>
          <p:nvPr>
            <p:ph idx="1"/>
            <p:extLst>
              <p:ext uri="{D42A27DB-BD31-4B8C-83A1-F6EECF244321}">
                <p14:modId xmlns:p14="http://schemas.microsoft.com/office/powerpoint/2010/main" val="4266348593"/>
              </p:ext>
            </p:extLst>
          </p:nvPr>
        </p:nvGraphicFramePr>
        <p:xfrm>
          <a:off x="2462213" y="2930526"/>
          <a:ext cx="6877050" cy="3660775"/>
        </p:xfrm>
        <a:graphic>
          <a:graphicData uri="http://schemas.openxmlformats.org/presentationml/2006/ole">
            <mc:AlternateContent xmlns:mc="http://schemas.openxmlformats.org/markup-compatibility/2006">
              <mc:Choice xmlns:v="urn:schemas-microsoft-com:vml" Requires="v">
                <p:oleObj spid="_x0000_s7269"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30526"/>
                        <a:ext cx="6877050" cy="3660775"/>
                      </a:xfrm>
                      <a:prstGeom prst="rect">
                        <a:avLst/>
                      </a:prstGeom>
                      <a:noFill/>
                      <a:ln>
                        <a:noFill/>
                      </a:ln>
                      <a:effectLst>
                        <a:outerShdw blurRad="635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graphicFrame>
        <p:nvGraphicFramePr>
          <p:cNvPr id="102404" name="Object 4">
            <a:hlinkClick r:id="" action="ppaction://ole?verb=0"/>
          </p:cNvPr>
          <p:cNvGraphicFramePr>
            <a:graphicFrameLocks/>
          </p:cNvGraphicFramePr>
          <p:nvPr/>
        </p:nvGraphicFramePr>
        <p:xfrm>
          <a:off x="5334001" y="2952751"/>
          <a:ext cx="3649663" cy="714375"/>
        </p:xfrm>
        <a:graphic>
          <a:graphicData uri="http://schemas.openxmlformats.org/presentationml/2006/ole">
            <mc:AlternateContent xmlns:mc="http://schemas.openxmlformats.org/markup-compatibility/2006">
              <mc:Choice xmlns:v="urn:schemas-microsoft-com:vml" Requires="v">
                <p:oleObj spid="_x0000_s7270"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1" y="2952751"/>
                        <a:ext cx="3649663"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02405" name="Object 5">
            <a:hlinkClick r:id="" action="ppaction://ole?verb=0"/>
          </p:cNvPr>
          <p:cNvGraphicFramePr>
            <a:graphicFrameLocks/>
          </p:cNvGraphicFramePr>
          <p:nvPr/>
        </p:nvGraphicFramePr>
        <p:xfrm>
          <a:off x="7404101" y="5010151"/>
          <a:ext cx="2708275" cy="714375"/>
        </p:xfrm>
        <a:graphic>
          <a:graphicData uri="http://schemas.openxmlformats.org/presentationml/2006/ole">
            <mc:AlternateContent xmlns:mc="http://schemas.openxmlformats.org/markup-compatibility/2006">
              <mc:Choice xmlns:v="urn:schemas-microsoft-com:vml" Requires="v">
                <p:oleObj spid="_x0000_s7271"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4101" y="5010151"/>
                        <a:ext cx="2708275" cy="7143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02406" name="Arc 6"/>
          <p:cNvSpPr>
            <a:spLocks/>
          </p:cNvSpPr>
          <p:nvPr/>
        </p:nvSpPr>
        <p:spPr bwMode="auto">
          <a:xfrm>
            <a:off x="6948488" y="4343400"/>
            <a:ext cx="520700" cy="10541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02407" name="Arc 7"/>
          <p:cNvSpPr>
            <a:spLocks/>
          </p:cNvSpPr>
          <p:nvPr/>
        </p:nvSpPr>
        <p:spPr bwMode="auto">
          <a:xfrm>
            <a:off x="4814889" y="3287714"/>
            <a:ext cx="485775" cy="219075"/>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02408" name="Object 8">
            <a:hlinkClick r:id="" action="ppaction://ole?verb=0"/>
          </p:cNvPr>
          <p:cNvGraphicFramePr>
            <a:graphicFrameLocks/>
          </p:cNvGraphicFramePr>
          <p:nvPr/>
        </p:nvGraphicFramePr>
        <p:xfrm>
          <a:off x="2528888" y="1608138"/>
          <a:ext cx="7269162" cy="1262062"/>
        </p:xfrm>
        <a:graphic>
          <a:graphicData uri="http://schemas.openxmlformats.org/presentationml/2006/ole">
            <mc:AlternateContent xmlns:mc="http://schemas.openxmlformats.org/markup-compatibility/2006">
              <mc:Choice xmlns:v="urn:schemas-microsoft-com:vml" Requires="v">
                <p:oleObj spid="_x0000_s7272"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888" y="1608138"/>
                        <a:ext cx="7269162" cy="1262062"/>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2" name="TextBox 11"/>
          <p:cNvSpPr txBox="1"/>
          <p:nvPr/>
        </p:nvSpPr>
        <p:spPr>
          <a:xfrm>
            <a:off x="1524001" y="6519447"/>
            <a:ext cx="839189" cy="338554"/>
          </a:xfrm>
          <a:prstGeom prst="rect">
            <a:avLst/>
          </a:prstGeom>
          <a:noFill/>
        </p:spPr>
        <p:txBody>
          <a:bodyPr wrap="square" rtlCol="0">
            <a:spAutoFit/>
          </a:bodyPr>
          <a:lstStyle/>
          <a:p>
            <a:pPr algn="ctr"/>
            <a:r>
              <a:rPr lang="en-US" sz="1600" dirty="0">
                <a:solidFill>
                  <a:schemeClr val="bg1">
                    <a:lumMod val="50000"/>
                  </a:schemeClr>
                </a:solidFill>
              </a:rPr>
              <a:t>[WF]</a:t>
            </a:r>
          </a:p>
        </p:txBody>
      </p:sp>
      <p:sp>
        <p:nvSpPr>
          <p:cNvPr id="2" name="Title 1">
            <a:extLst>
              <a:ext uri="{FF2B5EF4-FFF2-40B4-BE49-F238E27FC236}">
                <a16:creationId xmlns:a16="http://schemas.microsoft.com/office/drawing/2014/main" id="{49482A7B-9E04-7245-AFC4-CD2EE2137A73}"/>
              </a:ext>
            </a:extLst>
          </p:cNvPr>
          <p:cNvSpPr>
            <a:spLocks noGrp="1"/>
          </p:cNvSpPr>
          <p:nvPr>
            <p:ph type="title"/>
          </p:nvPr>
        </p:nvSpPr>
        <p:spPr/>
        <p:txBody>
          <a:bodyPr/>
          <a:lstStyle/>
          <a:p>
            <a:r>
              <a:rPr lang="en-US" altLang="x-none" dirty="0"/>
              <a:t>Least Squares, Graphically</a:t>
            </a:r>
            <a:endParaRPr lang="en-US" dirty="0"/>
          </a:p>
        </p:txBody>
      </p:sp>
    </p:spTree>
    <p:extLst>
      <p:ext uri="{BB962C8B-B14F-4D97-AF65-F5344CB8AC3E}">
        <p14:creationId xmlns:p14="http://schemas.microsoft.com/office/powerpoint/2010/main" val="26978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a:xfrm>
            <a:off x="609600" y="1744132"/>
            <a:ext cx="4761053" cy="4382033"/>
          </a:xfrm>
        </p:spPr>
        <p:txBody>
          <a:bodyPr/>
          <a:lstStyle/>
          <a:p>
            <a:pPr marL="0" indent="0">
              <a:buNone/>
            </a:pPr>
            <a:endParaRPr lang="en-US" dirty="0"/>
          </a:p>
          <a:p>
            <a:r>
              <a:rPr lang="en-US" dirty="0"/>
              <a:t>Prof. Daniele is here!</a:t>
            </a:r>
          </a:p>
          <a:p>
            <a:pPr marL="0" indent="0">
              <a:buNone/>
            </a:pPr>
            <a:endParaRPr lang="en-US" dirty="0"/>
          </a:p>
          <a:p>
            <a:r>
              <a:rPr lang="en-US" dirty="0"/>
              <a:t>Questions 6 Fixed</a:t>
            </a:r>
          </a:p>
          <a:p>
            <a:endParaRPr lang="en-US" dirty="0"/>
          </a:p>
          <a:p>
            <a:r>
              <a:rPr lang="en-US" dirty="0"/>
              <a:t>Milestone 1 Decompress (Updated Project 2) – Professionalism.</a:t>
            </a:r>
          </a:p>
          <a:p>
            <a:endParaRPr lang="en-US" dirty="0"/>
          </a:p>
          <a:p>
            <a:r>
              <a:rPr lang="en-US" dirty="0"/>
              <a:t>Lab Friday – Be here with Laptop – new setup!</a:t>
            </a:r>
          </a:p>
          <a:p>
            <a:pPr marL="0" indent="0">
              <a:buNone/>
            </a:pPr>
            <a:endParaRPr lang="en-US" dirty="0"/>
          </a:p>
          <a:p>
            <a:r>
              <a:rPr lang="en-US" dirty="0"/>
              <a:t>More Missing Data!</a:t>
            </a:r>
          </a:p>
          <a:p>
            <a:endParaRPr lang="en-US" dirty="0"/>
          </a:p>
          <a:p>
            <a:endParaRPr lang="en-US" dirty="0"/>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25</a:t>
            </a:fld>
            <a:endParaRPr lang="en-US"/>
          </a:p>
        </p:txBody>
      </p:sp>
      <p:pic>
        <p:nvPicPr>
          <p:cNvPr id="5" name="Picture 4">
            <a:extLst>
              <a:ext uri="{FF2B5EF4-FFF2-40B4-BE49-F238E27FC236}">
                <a16:creationId xmlns:a16="http://schemas.microsoft.com/office/drawing/2014/main" id="{5553757C-786B-ED4A-9108-303406499C33}"/>
              </a:ext>
            </a:extLst>
          </p:cNvPr>
          <p:cNvPicPr>
            <a:picLocks noChangeAspect="1"/>
          </p:cNvPicPr>
          <p:nvPr/>
        </p:nvPicPr>
        <p:blipFill>
          <a:blip r:embed="rId2"/>
          <a:stretch>
            <a:fillRect/>
          </a:stretch>
        </p:blipFill>
        <p:spPr>
          <a:xfrm>
            <a:off x="6033495" y="2203268"/>
            <a:ext cx="5408210" cy="3010756"/>
          </a:xfrm>
          <a:prstGeom prst="rect">
            <a:avLst/>
          </a:prstGeom>
        </p:spPr>
      </p:pic>
      <p:sp>
        <p:nvSpPr>
          <p:cNvPr id="7" name="TextBox 6">
            <a:extLst>
              <a:ext uri="{FF2B5EF4-FFF2-40B4-BE49-F238E27FC236}">
                <a16:creationId xmlns:a16="http://schemas.microsoft.com/office/drawing/2014/main" id="{0240DCEB-5CEC-2040-9310-B1EFCCBB86C2}"/>
              </a:ext>
            </a:extLst>
          </p:cNvPr>
          <p:cNvSpPr txBox="1"/>
          <p:nvPr/>
        </p:nvSpPr>
        <p:spPr>
          <a:xfrm>
            <a:off x="7772808" y="5533592"/>
            <a:ext cx="2387192" cy="369332"/>
          </a:xfrm>
          <a:prstGeom prst="rect">
            <a:avLst/>
          </a:prstGeom>
          <a:noFill/>
        </p:spPr>
        <p:txBody>
          <a:bodyPr wrap="none" rtlCol="0">
            <a:spAutoFit/>
          </a:bodyPr>
          <a:lstStyle/>
          <a:p>
            <a:r>
              <a:rPr lang="en-US" dirty="0">
                <a:hlinkClick r:id="rId3"/>
              </a:rPr>
              <a:t>https://xkcd.com/979/</a:t>
            </a:r>
            <a:endParaRPr lang="en-US" dirty="0"/>
          </a:p>
        </p:txBody>
      </p:sp>
    </p:spTree>
    <p:extLst>
      <p:ext uri="{BB962C8B-B14F-4D97-AF65-F5344CB8AC3E}">
        <p14:creationId xmlns:p14="http://schemas.microsoft.com/office/powerpoint/2010/main" val="105510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x-none" dirty="0"/>
              <a:t>Interpretation of Coefficients</a:t>
            </a:r>
          </a:p>
        </p:txBody>
      </p:sp>
      <p:sp>
        <p:nvSpPr>
          <p:cNvPr id="112643" name="Rectangle 3"/>
          <p:cNvSpPr>
            <a:spLocks noGrp="1" noChangeArrowheads="1"/>
          </p:cNvSpPr>
          <p:nvPr>
            <p:ph type="body" idx="1"/>
          </p:nvPr>
        </p:nvSpPr>
        <p:spPr>
          <a:xfrm>
            <a:off x="609600" y="1803788"/>
            <a:ext cx="5348291" cy="43223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altLang="x-none" dirty="0"/>
              <a:t>Slope (</a:t>
            </a:r>
            <a:r>
              <a:rPr lang="en-US" altLang="x-none" i="1" dirty="0">
                <a:latin typeface="Symbol" charset="2"/>
              </a:rPr>
              <a:t></a:t>
            </a:r>
            <a:r>
              <a:rPr lang="en-US" altLang="x-none" baseline="-25000" dirty="0"/>
              <a:t>1</a:t>
            </a:r>
            <a:r>
              <a:rPr lang="en-US" altLang="x-none" dirty="0"/>
              <a:t>):</a:t>
            </a:r>
          </a:p>
          <a:p>
            <a:pPr lvl="1"/>
            <a:r>
              <a:rPr lang="en-US" altLang="x-none" b="0" dirty="0"/>
              <a:t>Estimated </a:t>
            </a:r>
            <a:r>
              <a:rPr lang="en-US" altLang="x-none" b="0" i="1" dirty="0"/>
              <a:t>Y</a:t>
            </a:r>
            <a:r>
              <a:rPr lang="en-US" altLang="x-none" b="0" dirty="0"/>
              <a:t> changes by </a:t>
            </a:r>
            <a:r>
              <a:rPr lang="en-US" altLang="x-none" b="0" i="1" dirty="0">
                <a:latin typeface="Symbol" charset="2"/>
              </a:rPr>
              <a:t></a:t>
            </a:r>
            <a:r>
              <a:rPr lang="en-US" altLang="x-none" sz="3200" baseline="-25000" dirty="0"/>
              <a:t>1</a:t>
            </a:r>
            <a:r>
              <a:rPr lang="en-US" altLang="x-none" b="0" dirty="0"/>
              <a:t> for each unit increase in </a:t>
            </a:r>
            <a:r>
              <a:rPr lang="en-US" altLang="x-none" b="0" i="1" dirty="0"/>
              <a:t>X.</a:t>
            </a:r>
            <a:endParaRPr lang="en-US" altLang="x-none" dirty="0"/>
          </a:p>
          <a:p>
            <a:pPr lvl="1"/>
            <a:r>
              <a:rPr lang="en-US" altLang="x-none" b="0" dirty="0"/>
              <a:t>If </a:t>
            </a:r>
            <a:r>
              <a:rPr lang="en-US" altLang="x-none" b="0" i="1" dirty="0">
                <a:latin typeface="Symbol" charset="2"/>
              </a:rPr>
              <a:t></a:t>
            </a:r>
            <a:r>
              <a:rPr lang="en-US" altLang="x-none" b="0" baseline="-25000" dirty="0"/>
              <a:t>1</a:t>
            </a:r>
            <a:r>
              <a:rPr lang="en-US" altLang="x-none" b="0" dirty="0"/>
              <a:t> = 2, then </a:t>
            </a:r>
            <a:r>
              <a:rPr lang="en-US" altLang="x-none" b="0" i="1" dirty="0"/>
              <a:t>Y</a:t>
            </a:r>
            <a:r>
              <a:rPr lang="en-US" altLang="x-none" b="0" dirty="0"/>
              <a:t> Is expected to increase by 2 for each 1 unit increase in </a:t>
            </a:r>
            <a:r>
              <a:rPr lang="en-US" altLang="x-none" b="0" i="1" dirty="0"/>
              <a:t>X.</a:t>
            </a:r>
          </a:p>
          <a:p>
            <a:pPr lvl="1"/>
            <a:endParaRPr lang="en-US" altLang="x-none" b="0" dirty="0"/>
          </a:p>
          <a:p>
            <a:r>
              <a:rPr lang="en-US" altLang="x-none" dirty="0"/>
              <a:t>Y-Intercept (</a:t>
            </a:r>
            <a:r>
              <a:rPr lang="en-US" altLang="x-none" i="1" dirty="0">
                <a:latin typeface="Symbol" charset="2"/>
              </a:rPr>
              <a:t></a:t>
            </a:r>
            <a:r>
              <a:rPr lang="en-US" altLang="x-none" baseline="-25000" dirty="0"/>
              <a:t>0</a:t>
            </a:r>
            <a:r>
              <a:rPr lang="en-US" altLang="x-none" dirty="0"/>
              <a:t>):</a:t>
            </a:r>
          </a:p>
          <a:p>
            <a:pPr lvl="1"/>
            <a:r>
              <a:rPr lang="en-US" altLang="x-none" b="0" dirty="0"/>
              <a:t>Average value of </a:t>
            </a:r>
            <a:r>
              <a:rPr lang="en-US" altLang="x-none" b="0" i="1" dirty="0"/>
              <a:t>Y</a:t>
            </a:r>
            <a:r>
              <a:rPr lang="en-US" altLang="x-none" b="0" dirty="0"/>
              <a:t> when </a:t>
            </a:r>
            <a:r>
              <a:rPr lang="en-US" altLang="x-none" b="0" i="1" dirty="0"/>
              <a:t>X</a:t>
            </a:r>
            <a:r>
              <a:rPr lang="en-US" altLang="x-none" b="0" dirty="0"/>
              <a:t> = 0.</a:t>
            </a:r>
          </a:p>
          <a:p>
            <a:pPr lvl="1"/>
            <a:r>
              <a:rPr lang="en-US" altLang="x-none" b="0" dirty="0"/>
              <a:t>If </a:t>
            </a:r>
            <a:r>
              <a:rPr lang="en-US" altLang="x-none" b="0" i="1" dirty="0">
                <a:latin typeface="Symbol" charset="2"/>
              </a:rPr>
              <a:t></a:t>
            </a:r>
            <a:r>
              <a:rPr lang="en-US" altLang="x-none" b="0" baseline="-25000" dirty="0"/>
              <a:t>0</a:t>
            </a:r>
            <a:r>
              <a:rPr lang="en-US" altLang="x-none" b="0" dirty="0"/>
              <a:t> = 4, then average </a:t>
            </a:r>
            <a:r>
              <a:rPr lang="en-US" altLang="x-none" b="0" i="1" dirty="0"/>
              <a:t>Y</a:t>
            </a:r>
            <a:r>
              <a:rPr lang="en-US" altLang="x-none" b="0" dirty="0"/>
              <a:t> is expected to be 4 when </a:t>
            </a:r>
            <a:r>
              <a:rPr lang="en-US" altLang="x-none" b="0" i="1" dirty="0"/>
              <a:t>X</a:t>
            </a:r>
            <a:r>
              <a:rPr lang="en-US" altLang="x-none" b="0" dirty="0"/>
              <a:t> Is 0.</a:t>
            </a:r>
          </a:p>
          <a:p>
            <a:pPr lvl="1"/>
            <a:endParaRPr lang="en-US" altLang="x-none" b="0" dirty="0"/>
          </a:p>
        </p:txBody>
      </p:sp>
      <p:sp>
        <p:nvSpPr>
          <p:cNvPr id="15" name="Explosion 2 14"/>
          <p:cNvSpPr/>
          <p:nvPr/>
        </p:nvSpPr>
        <p:spPr>
          <a:xfrm>
            <a:off x="352673" y="5501285"/>
            <a:ext cx="2642194" cy="1137283"/>
          </a:xfrm>
          <a:prstGeom prst="irregularSeal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In-depth analysis to come!</a:t>
            </a:r>
          </a:p>
        </p:txBody>
      </p:sp>
      <p:sp>
        <p:nvSpPr>
          <p:cNvPr id="6" name="TextBox 5"/>
          <p:cNvSpPr txBox="1"/>
          <p:nvPr/>
        </p:nvSpPr>
        <p:spPr>
          <a:xfrm>
            <a:off x="1711378" y="1711389"/>
            <a:ext cx="239842" cy="369332"/>
          </a:xfrm>
          <a:prstGeom prst="rect">
            <a:avLst/>
          </a:prstGeom>
          <a:noFill/>
        </p:spPr>
        <p:txBody>
          <a:bodyPr wrap="square" rtlCol="0">
            <a:spAutoFit/>
          </a:bodyPr>
          <a:lstStyle/>
          <a:p>
            <a:pPr algn="ctr"/>
            <a:r>
              <a:rPr lang="en-US" dirty="0"/>
              <a:t>^</a:t>
            </a:r>
          </a:p>
        </p:txBody>
      </p:sp>
      <p:sp>
        <p:nvSpPr>
          <p:cNvPr id="18" name="TextBox 17"/>
          <p:cNvSpPr txBox="1"/>
          <p:nvPr/>
        </p:nvSpPr>
        <p:spPr>
          <a:xfrm>
            <a:off x="4185279" y="2056916"/>
            <a:ext cx="239842" cy="369332"/>
          </a:xfrm>
          <a:prstGeom prst="rect">
            <a:avLst/>
          </a:prstGeom>
          <a:noFill/>
        </p:spPr>
        <p:txBody>
          <a:bodyPr wrap="square" rtlCol="0">
            <a:spAutoFit/>
          </a:bodyPr>
          <a:lstStyle/>
          <a:p>
            <a:pPr algn="ctr"/>
            <a:r>
              <a:rPr lang="en-US" dirty="0"/>
              <a:t>^</a:t>
            </a:r>
          </a:p>
        </p:txBody>
      </p:sp>
      <p:sp>
        <p:nvSpPr>
          <p:cNvPr id="19" name="TextBox 18"/>
          <p:cNvSpPr txBox="1"/>
          <p:nvPr/>
        </p:nvSpPr>
        <p:spPr>
          <a:xfrm>
            <a:off x="2357027" y="3780310"/>
            <a:ext cx="239842" cy="369332"/>
          </a:xfrm>
          <a:prstGeom prst="rect">
            <a:avLst/>
          </a:prstGeom>
          <a:noFill/>
        </p:spPr>
        <p:txBody>
          <a:bodyPr wrap="square" rtlCol="0">
            <a:spAutoFit/>
          </a:bodyPr>
          <a:lstStyle/>
          <a:p>
            <a:pPr algn="ctr"/>
            <a:r>
              <a:rPr lang="en-US" dirty="0"/>
              <a:t>^</a:t>
            </a:r>
          </a:p>
        </p:txBody>
      </p:sp>
      <p:sp>
        <p:nvSpPr>
          <p:cNvPr id="20" name="TextBox 19"/>
          <p:cNvSpPr txBox="1"/>
          <p:nvPr/>
        </p:nvSpPr>
        <p:spPr>
          <a:xfrm>
            <a:off x="1524001" y="6519447"/>
            <a:ext cx="1334125" cy="338554"/>
          </a:xfrm>
          <a:prstGeom prst="rect">
            <a:avLst/>
          </a:prstGeom>
          <a:noFill/>
        </p:spPr>
        <p:txBody>
          <a:bodyPr wrap="square" rtlCol="0">
            <a:spAutoFit/>
          </a:bodyPr>
          <a:lstStyle/>
          <a:p>
            <a:pPr algn="ctr"/>
            <a:r>
              <a:rPr lang="en-US" sz="1600" dirty="0">
                <a:solidFill>
                  <a:schemeClr val="bg1">
                    <a:lumMod val="50000"/>
                  </a:schemeClr>
                </a:solidFill>
              </a:rPr>
              <a:t>[WF]</a:t>
            </a:r>
          </a:p>
        </p:txBody>
      </p:sp>
      <p:graphicFrame>
        <p:nvGraphicFramePr>
          <p:cNvPr id="12" name="Object 3">
            <a:hlinkClick r:id="" action="ppaction://ole?verb=0"/>
            <a:extLst>
              <a:ext uri="{FF2B5EF4-FFF2-40B4-BE49-F238E27FC236}">
                <a16:creationId xmlns:a16="http://schemas.microsoft.com/office/drawing/2014/main" id="{B2ECB16F-2940-D24C-8B41-59865D257789}"/>
              </a:ext>
            </a:extLst>
          </p:cNvPr>
          <p:cNvGraphicFramePr>
            <a:graphicFrameLocks noChangeAspect="1"/>
          </p:cNvGraphicFramePr>
          <p:nvPr>
            <p:extLst>
              <p:ext uri="{D42A27DB-BD31-4B8C-83A1-F6EECF244321}">
                <p14:modId xmlns:p14="http://schemas.microsoft.com/office/powerpoint/2010/main" val="1437636948"/>
              </p:ext>
            </p:extLst>
          </p:nvPr>
        </p:nvGraphicFramePr>
        <p:xfrm>
          <a:off x="5842863" y="2252681"/>
          <a:ext cx="5739537" cy="3055257"/>
        </p:xfrm>
        <a:graphic>
          <a:graphicData uri="http://schemas.openxmlformats.org/presentationml/2006/ole">
            <mc:AlternateContent xmlns:mc="http://schemas.openxmlformats.org/markup-compatibility/2006">
              <mc:Choice xmlns:v="urn:schemas-microsoft-com:vml" Requires="v">
                <p:oleObj spid="_x0000_s15461" name="VISIO" r:id="rId4" imgW="3995640" imgH="2131920" progId="Visio.Drawing.4">
                  <p:embed/>
                </p:oleObj>
              </mc:Choice>
              <mc:Fallback>
                <p:oleObj name="VISIO" r:id="rId4" imgW="3995640" imgH="2131920" progId="Visio.Drawing.4">
                  <p:embed/>
                  <p:pic>
                    <p:nvPicPr>
                      <p:cNvPr id="102403"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863" y="2252681"/>
                        <a:ext cx="5739537" cy="3055257"/>
                      </a:xfrm>
                      <a:prstGeom prst="rect">
                        <a:avLst/>
                      </a:prstGeom>
                      <a:noFill/>
                      <a:ln>
                        <a:noFill/>
                      </a:ln>
                      <a:effectLst>
                        <a:outerShdw blurRad="63500" dist="35921" dir="2700000" algn="ctr" rotWithShape="0">
                          <a:schemeClr val="bg2"/>
                        </a:outerShdw>
                      </a:effectLst>
                      <a:extLst>
                        <a:ext uri="{FAA26D3D-D897-4be2-8F04-BA451C77F1D7}">
                          <ma14:placeholderFlag xmlns="" xmlns:ma14="http://schemas.microsoft.com/office/mac/drawingml/2011/main" val="1"/>
                        </a:ext>
                      </a:extLst>
                    </p:spPr>
                  </p:pic>
                </p:oleObj>
              </mc:Fallback>
            </mc:AlternateContent>
          </a:graphicData>
        </a:graphic>
      </p:graphicFrame>
      <p:graphicFrame>
        <p:nvGraphicFramePr>
          <p:cNvPr id="13" name="Object 4">
            <a:hlinkClick r:id="" action="ppaction://ole?verb=0"/>
            <a:extLst>
              <a:ext uri="{FF2B5EF4-FFF2-40B4-BE49-F238E27FC236}">
                <a16:creationId xmlns:a16="http://schemas.microsoft.com/office/drawing/2014/main" id="{D2F55254-99EB-C648-9F48-EF9CB4924ECC}"/>
              </a:ext>
            </a:extLst>
          </p:cNvPr>
          <p:cNvGraphicFramePr>
            <a:graphicFrameLocks noChangeAspect="1"/>
          </p:cNvGraphicFramePr>
          <p:nvPr>
            <p:extLst>
              <p:ext uri="{D42A27DB-BD31-4B8C-83A1-F6EECF244321}">
                <p14:modId xmlns:p14="http://schemas.microsoft.com/office/powerpoint/2010/main" val="1555410279"/>
              </p:ext>
            </p:extLst>
          </p:nvPr>
        </p:nvGraphicFramePr>
        <p:xfrm>
          <a:off x="8180821" y="2274907"/>
          <a:ext cx="3045981" cy="596212"/>
        </p:xfrm>
        <a:graphic>
          <a:graphicData uri="http://schemas.openxmlformats.org/presentationml/2006/ole">
            <mc:AlternateContent xmlns:mc="http://schemas.openxmlformats.org/markup-compatibility/2006">
              <mc:Choice xmlns:v="urn:schemas-microsoft-com:vml" Requires="v">
                <p:oleObj spid="_x0000_s15462" name="MathType Equation" r:id="rId6" imgW="3657600" imgH="722160" progId="Equation">
                  <p:embed/>
                </p:oleObj>
              </mc:Choice>
              <mc:Fallback>
                <p:oleObj name="MathType Equation" r:id="rId6" imgW="3657600" imgH="722160" progId="Equation">
                  <p:embed/>
                  <p:pic>
                    <p:nvPicPr>
                      <p:cNvPr id="102404" name="Object 4">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821" y="2274907"/>
                        <a:ext cx="3045981"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graphicFrame>
        <p:nvGraphicFramePr>
          <p:cNvPr id="14" name="Object 5">
            <a:hlinkClick r:id="" action="ppaction://ole?verb=0"/>
            <a:extLst>
              <a:ext uri="{FF2B5EF4-FFF2-40B4-BE49-F238E27FC236}">
                <a16:creationId xmlns:a16="http://schemas.microsoft.com/office/drawing/2014/main" id="{33D79222-9524-7345-9BD9-609A567F84A3}"/>
              </a:ext>
            </a:extLst>
          </p:cNvPr>
          <p:cNvGraphicFramePr>
            <a:graphicFrameLocks noChangeAspect="1"/>
          </p:cNvGraphicFramePr>
          <p:nvPr>
            <p:extLst>
              <p:ext uri="{D42A27DB-BD31-4B8C-83A1-F6EECF244321}">
                <p14:modId xmlns:p14="http://schemas.microsoft.com/office/powerpoint/2010/main" val="4160588887"/>
              </p:ext>
            </p:extLst>
          </p:nvPr>
        </p:nvGraphicFramePr>
        <p:xfrm>
          <a:off x="9712326" y="4247193"/>
          <a:ext cx="2260306" cy="596212"/>
        </p:xfrm>
        <a:graphic>
          <a:graphicData uri="http://schemas.openxmlformats.org/presentationml/2006/ole">
            <mc:AlternateContent xmlns:mc="http://schemas.openxmlformats.org/markup-compatibility/2006">
              <mc:Choice xmlns:v="urn:schemas-microsoft-com:vml" Requires="v">
                <p:oleObj spid="_x0000_s15463" name="MathType Equation" r:id="rId8" imgW="2716200" imgH="722160" progId="Equation">
                  <p:embed/>
                </p:oleObj>
              </mc:Choice>
              <mc:Fallback>
                <p:oleObj name="MathType Equation" r:id="rId8" imgW="2716200" imgH="722160" progId="Equation">
                  <p:embed/>
                  <p:pic>
                    <p:nvPicPr>
                      <p:cNvPr id="102405" name="Object 5">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2326" y="4247193"/>
                        <a:ext cx="2260306" cy="596212"/>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16" name="Arc 6">
            <a:extLst>
              <a:ext uri="{FF2B5EF4-FFF2-40B4-BE49-F238E27FC236}">
                <a16:creationId xmlns:a16="http://schemas.microsoft.com/office/drawing/2014/main" id="{EAE818CA-3C37-1A4B-AB73-5DD6A2A1D1BE}"/>
              </a:ext>
            </a:extLst>
          </p:cNvPr>
          <p:cNvSpPr>
            <a:spLocks noChangeAspect="1"/>
          </p:cNvSpPr>
          <p:nvPr/>
        </p:nvSpPr>
        <p:spPr bwMode="auto">
          <a:xfrm>
            <a:off x="9277754" y="3665555"/>
            <a:ext cx="434572" cy="87974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599"/>
                </a:moveTo>
                <a:cubicBezTo>
                  <a:pt x="9670" y="21599"/>
                  <a:pt x="-1" y="11929"/>
                  <a:pt x="-1" y="-1"/>
                </a:cubicBezTo>
              </a:path>
              <a:path w="21600" h="21600" stroke="0" extrusionOk="0">
                <a:moveTo>
                  <a:pt x="21600" y="21599"/>
                </a:moveTo>
                <a:cubicBezTo>
                  <a:pt x="9670" y="21599"/>
                  <a:pt x="-1" y="11929"/>
                  <a:pt x="-1" y="-1"/>
                </a:cubicBezTo>
                <a:lnTo>
                  <a:pt x="21600" y="0"/>
                </a:lnTo>
                <a:close/>
              </a:path>
            </a:pathLst>
          </a:custGeom>
          <a:noFill/>
          <a:ln w="25400" cap="rnd">
            <a:solidFill>
              <a:schemeClr val="folHlink"/>
            </a:solidFill>
            <a:round/>
            <a:headEnd/>
            <a:tailEnd type="triangle" w="med" len="me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Arc 7">
            <a:extLst>
              <a:ext uri="{FF2B5EF4-FFF2-40B4-BE49-F238E27FC236}">
                <a16:creationId xmlns:a16="http://schemas.microsoft.com/office/drawing/2014/main" id="{53D4DD04-649D-8749-82F5-DC9D6313BBA1}"/>
              </a:ext>
            </a:extLst>
          </p:cNvPr>
          <p:cNvSpPr>
            <a:spLocks noChangeAspect="1"/>
          </p:cNvSpPr>
          <p:nvPr/>
        </p:nvSpPr>
        <p:spPr bwMode="auto">
          <a:xfrm>
            <a:off x="7775398" y="2573013"/>
            <a:ext cx="405423" cy="182838"/>
          </a:xfrm>
          <a:custGeom>
            <a:avLst/>
            <a:gdLst>
              <a:gd name="G0" fmla="+- 21600 0 0"/>
              <a:gd name="G1" fmla="+- 21600 0 0"/>
              <a:gd name="G2" fmla="+- 21600 0 0"/>
              <a:gd name="T0" fmla="*/ 0 w 21600"/>
              <a:gd name="T1" fmla="*/ 21600 h 21600"/>
              <a:gd name="T2" fmla="*/ 2152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8"/>
                  <a:pt x="9627" y="39"/>
                  <a:pt x="21529" y="0"/>
                </a:cubicBezTo>
              </a:path>
              <a:path w="21600" h="21600" stroke="0" extrusionOk="0">
                <a:moveTo>
                  <a:pt x="-1" y="21599"/>
                </a:moveTo>
                <a:cubicBezTo>
                  <a:pt x="-1" y="9698"/>
                  <a:pt x="9627" y="39"/>
                  <a:pt x="21529" y="0"/>
                </a:cubicBezTo>
                <a:lnTo>
                  <a:pt x="21600" y="21600"/>
                </a:lnTo>
                <a:close/>
              </a:path>
            </a:pathLst>
          </a:custGeom>
          <a:noFill/>
          <a:ln w="25400" cap="rnd">
            <a:solidFill>
              <a:schemeClr val="folHlink"/>
            </a:solidFill>
            <a:round/>
            <a:headEnd type="triangle" w="med" len="me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22" name="Object 8">
            <a:hlinkClick r:id="" action="ppaction://ole?verb=0"/>
            <a:extLst>
              <a:ext uri="{FF2B5EF4-FFF2-40B4-BE49-F238E27FC236}">
                <a16:creationId xmlns:a16="http://schemas.microsoft.com/office/drawing/2014/main" id="{C186ED73-5BF2-CE43-B888-D6444E36635E}"/>
              </a:ext>
            </a:extLst>
          </p:cNvPr>
          <p:cNvGraphicFramePr>
            <a:graphicFrameLocks noChangeAspect="1"/>
          </p:cNvGraphicFramePr>
          <p:nvPr>
            <p:extLst>
              <p:ext uri="{D42A27DB-BD31-4B8C-83A1-F6EECF244321}">
                <p14:modId xmlns:p14="http://schemas.microsoft.com/office/powerpoint/2010/main" val="498132867"/>
              </p:ext>
            </p:extLst>
          </p:nvPr>
        </p:nvGraphicFramePr>
        <p:xfrm>
          <a:off x="5974396" y="930293"/>
          <a:ext cx="6066791" cy="1053308"/>
        </p:xfrm>
        <a:graphic>
          <a:graphicData uri="http://schemas.openxmlformats.org/presentationml/2006/ole">
            <mc:AlternateContent xmlns:mc="http://schemas.openxmlformats.org/markup-compatibility/2006">
              <mc:Choice xmlns:v="urn:schemas-microsoft-com:vml" Requires="v">
                <p:oleObj spid="_x0000_s15464" name="MathType Equation" r:id="rId10" imgW="7288200" imgH="1280880" progId="Equation">
                  <p:embed/>
                </p:oleObj>
              </mc:Choice>
              <mc:Fallback>
                <p:oleObj name="MathType Equation" r:id="rId10" imgW="7288200" imgH="1280880" progId="Equation">
                  <p:embed/>
                  <p:pic>
                    <p:nvPicPr>
                      <p:cNvPr id="102408" name="Object 8">
                        <a:hlinkClick r:id="" action="ppaction://ole?verb=0"/>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4396" y="930293"/>
                        <a:ext cx="6066791" cy="1053308"/>
                      </a:xfrm>
                      <a:prstGeom prst="rect">
                        <a:avLst/>
                      </a:prstGeom>
                      <a:noFill/>
                      <a:ln>
                        <a:noFill/>
                      </a:ln>
                      <a:effectLst>
                        <a:outerShdw blurRad="63500" dist="38099" dir="2700000" algn="ctr" rotWithShape="0">
                          <a:schemeClr val="bg2">
                            <a:alpha val="74998"/>
                          </a:schemeClr>
                        </a:outerShdw>
                      </a:effectLst>
                    </p:spPr>
                  </p:pic>
                </p:oleObj>
              </mc:Fallback>
            </mc:AlternateContent>
          </a:graphicData>
        </a:graphic>
      </p:graphicFrame>
      <p:sp>
        <p:nvSpPr>
          <p:cNvPr id="24" name="TextBox 23">
            <a:extLst>
              <a:ext uri="{FF2B5EF4-FFF2-40B4-BE49-F238E27FC236}">
                <a16:creationId xmlns:a16="http://schemas.microsoft.com/office/drawing/2014/main" id="{08544C77-092D-1540-A568-3558D16DF305}"/>
              </a:ext>
            </a:extLst>
          </p:cNvPr>
          <p:cNvSpPr txBox="1"/>
          <p:nvPr/>
        </p:nvSpPr>
        <p:spPr>
          <a:xfrm>
            <a:off x="1673770" y="2769540"/>
            <a:ext cx="239842" cy="369332"/>
          </a:xfrm>
          <a:prstGeom prst="rect">
            <a:avLst/>
          </a:prstGeom>
          <a:noFill/>
        </p:spPr>
        <p:txBody>
          <a:bodyPr wrap="square" rtlCol="0">
            <a:spAutoFit/>
          </a:bodyPr>
          <a:lstStyle/>
          <a:p>
            <a:pPr algn="ctr"/>
            <a:r>
              <a:rPr lang="en-US" dirty="0"/>
              <a:t>^</a:t>
            </a:r>
          </a:p>
        </p:txBody>
      </p:sp>
      <p:sp>
        <p:nvSpPr>
          <p:cNvPr id="25" name="TextBox 24">
            <a:extLst>
              <a:ext uri="{FF2B5EF4-FFF2-40B4-BE49-F238E27FC236}">
                <a16:creationId xmlns:a16="http://schemas.microsoft.com/office/drawing/2014/main" id="{02BEFF98-085D-8A4A-B223-85976A07C117}"/>
              </a:ext>
            </a:extLst>
          </p:cNvPr>
          <p:cNvSpPr txBox="1"/>
          <p:nvPr/>
        </p:nvSpPr>
        <p:spPr>
          <a:xfrm>
            <a:off x="1673770" y="4524329"/>
            <a:ext cx="239842" cy="369332"/>
          </a:xfrm>
          <a:prstGeom prst="rect">
            <a:avLst/>
          </a:prstGeom>
          <a:noFill/>
        </p:spPr>
        <p:txBody>
          <a:bodyPr wrap="square" rtlCol="0">
            <a:spAutoFit/>
          </a:bodyPr>
          <a:lstStyle/>
          <a:p>
            <a:pPr algn="ctr"/>
            <a:r>
              <a:rPr lang="en-US" dirty="0"/>
              <a:t>^</a:t>
            </a:r>
          </a:p>
        </p:txBody>
      </p:sp>
      <p:sp>
        <p:nvSpPr>
          <p:cNvPr id="2" name="TextBox 1">
            <a:extLst>
              <a:ext uri="{FF2B5EF4-FFF2-40B4-BE49-F238E27FC236}">
                <a16:creationId xmlns:a16="http://schemas.microsoft.com/office/drawing/2014/main" id="{565B2066-A66A-864E-B7AC-42D21CB337D5}"/>
              </a:ext>
            </a:extLst>
          </p:cNvPr>
          <p:cNvSpPr txBox="1"/>
          <p:nvPr/>
        </p:nvSpPr>
        <p:spPr>
          <a:xfrm>
            <a:off x="4620424" y="6059201"/>
            <a:ext cx="7436523" cy="646331"/>
          </a:xfrm>
          <a:prstGeom prst="rect">
            <a:avLst/>
          </a:prstGeom>
          <a:noFill/>
        </p:spPr>
        <p:txBody>
          <a:bodyPr wrap="none" rtlCol="0">
            <a:spAutoFit/>
          </a:bodyPr>
          <a:lstStyle/>
          <a:p>
            <a:r>
              <a:rPr lang="en-US" dirty="0"/>
              <a:t>For an in depth derivation in matrix form: </a:t>
            </a:r>
          </a:p>
          <a:p>
            <a:r>
              <a:rPr lang="en-US" dirty="0">
                <a:hlinkClick r:id="rId12"/>
              </a:rPr>
              <a:t>https://www.stat.cmu.edu/~cshalizi/mreg/15/lectures/13/lecture-13.pdf</a:t>
            </a:r>
            <a:r>
              <a:rPr lang="en-US" dirty="0"/>
              <a:t> </a:t>
            </a:r>
          </a:p>
        </p:txBody>
      </p:sp>
    </p:spTree>
    <p:extLst>
      <p:ext uri="{BB962C8B-B14F-4D97-AF65-F5344CB8AC3E}">
        <p14:creationId xmlns:p14="http://schemas.microsoft.com/office/powerpoint/2010/main" val="14931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P spid="15" grpId="0" animBg="1"/>
      <p:bldP spid="6" grpId="0"/>
      <p:bldP spid="18" grpId="0"/>
      <p:bldP spid="19"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097341" y="1240741"/>
            <a:ext cx="3575792" cy="4827319"/>
          </a:xfrm>
          <a:prstGeom prst="rect">
            <a:avLst/>
          </a:prstGeom>
        </p:spPr>
      </p:pic>
      <p:sp>
        <p:nvSpPr>
          <p:cNvPr id="2" name="Title 1"/>
          <p:cNvSpPr>
            <a:spLocks noGrp="1"/>
          </p:cNvSpPr>
          <p:nvPr>
            <p:ph type="title"/>
          </p:nvPr>
        </p:nvSpPr>
        <p:spPr>
          <a:xfrm>
            <a:off x="1733862" y="5816184"/>
            <a:ext cx="8934138" cy="1041816"/>
          </a:xfrm>
        </p:spPr>
        <p:txBody>
          <a:bodyPr>
            <a:normAutofit/>
          </a:bodyPr>
          <a:lstStyle/>
          <a:p>
            <a:r>
              <a:rPr lang="en-US" dirty="0"/>
              <a:t>Now, Back to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49355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b="1" dirty="0">
                <a:solidFill>
                  <a:srgbClr val="215C4E"/>
                </a:solidFill>
              </a:rPr>
              <a:t>Question: </a:t>
            </a:r>
            <a:r>
              <a:rPr lang="en-US" dirty="0"/>
              <a:t>Does the circumference of certain body parts predict BF%?</a:t>
            </a:r>
          </a:p>
          <a:p>
            <a:r>
              <a:rPr lang="en-US" b="1" dirty="0">
                <a:solidFill>
                  <a:srgbClr val="215C4E"/>
                </a:solidFill>
              </a:rPr>
              <a:t>Assumption: </a:t>
            </a:r>
            <a:r>
              <a:rPr lang="en-US" dirty="0"/>
              <a:t>BF% is a linear function of measurements of various body parts and other features </a:t>
            </a:r>
            <a:r>
              <a:rPr lang="mr-IN" dirty="0"/>
              <a:t>…</a:t>
            </a:r>
            <a:endParaRPr lang="en-US" dirty="0"/>
          </a:p>
          <a:p>
            <a:r>
              <a:rPr lang="en-US" b="1" dirty="0">
                <a:solidFill>
                  <a:srgbClr val="215C4E"/>
                </a:solidFill>
              </a:rPr>
              <a:t>Analysis: </a:t>
            </a:r>
            <a:r>
              <a:rPr lang="en-US" dirty="0"/>
              <a:t>Results from a regression model with BF% </a:t>
            </a:r>
            <a:r>
              <a:rPr lang="mr-IN" dirty="0"/>
              <a:t>…</a:t>
            </a:r>
            <a:endParaRPr lang="en-US" dirty="0"/>
          </a:p>
        </p:txBody>
      </p:sp>
      <p:graphicFrame>
        <p:nvGraphicFramePr>
          <p:cNvPr id="5" name="Table 4"/>
          <p:cNvGraphicFramePr>
            <a:graphicFrameLocks noGrp="1"/>
          </p:cNvGraphicFramePr>
          <p:nvPr/>
        </p:nvGraphicFramePr>
        <p:xfrm>
          <a:off x="3067122" y="3939381"/>
          <a:ext cx="6041901" cy="1908270"/>
        </p:xfrm>
        <a:graphic>
          <a:graphicData uri="http://schemas.openxmlformats.org/drawingml/2006/table">
            <a:tbl>
              <a:tblPr firstRow="1" bandRow="1">
                <a:tableStyleId>{7E9639D4-E3E2-4D34-9284-5A2195B3D0D7}</a:tableStyleId>
              </a:tblPr>
              <a:tblGrid>
                <a:gridCol w="1709124">
                  <a:extLst>
                    <a:ext uri="{9D8B030D-6E8A-4147-A177-3AD203B41FA5}">
                      <a16:colId xmlns:a16="http://schemas.microsoft.com/office/drawing/2014/main" val="20000"/>
                    </a:ext>
                  </a:extLst>
                </a:gridCol>
                <a:gridCol w="1589185">
                  <a:extLst>
                    <a:ext uri="{9D8B030D-6E8A-4147-A177-3AD203B41FA5}">
                      <a16:colId xmlns:a16="http://schemas.microsoft.com/office/drawing/2014/main" val="20001"/>
                    </a:ext>
                  </a:extLst>
                </a:gridCol>
                <a:gridCol w="1236865">
                  <a:extLst>
                    <a:ext uri="{9D8B030D-6E8A-4147-A177-3AD203B41FA5}">
                      <a16:colId xmlns:a16="http://schemas.microsoft.com/office/drawing/2014/main" val="20002"/>
                    </a:ext>
                  </a:extLst>
                </a:gridCol>
                <a:gridCol w="1506727">
                  <a:extLst>
                    <a:ext uri="{9D8B030D-6E8A-4147-A177-3AD203B41FA5}">
                      <a16:colId xmlns:a16="http://schemas.microsoft.com/office/drawing/2014/main" val="20003"/>
                    </a:ext>
                  </a:extLst>
                </a:gridCol>
              </a:tblGrid>
              <a:tr h="381654">
                <a:tc>
                  <a:txBody>
                    <a:bodyPr/>
                    <a:lstStyle/>
                    <a:p>
                      <a:pPr algn="ctr" fontAlgn="ctr"/>
                      <a:r>
                        <a:rPr lang="en-US" sz="2300" u="none" strike="noStrike" dirty="0">
                          <a:effectLst/>
                        </a:rPr>
                        <a:t>Predictor</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Estimate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S.E.</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p-value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0"/>
                  </a:ext>
                </a:extLst>
              </a:tr>
              <a:tr h="381654">
                <a:tc>
                  <a:txBody>
                    <a:bodyPr/>
                    <a:lstStyle/>
                    <a:p>
                      <a:pPr algn="ctr" fontAlgn="ctr"/>
                      <a:r>
                        <a:rPr lang="en-US" sz="2300" u="none" strike="noStrike" dirty="0">
                          <a:effectLst/>
                        </a:rPr>
                        <a:t>Age</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0.0626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0.0313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0.0463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1"/>
                  </a:ext>
                </a:extLst>
              </a:tr>
              <a:tr h="381654">
                <a:tc>
                  <a:txBody>
                    <a:bodyPr/>
                    <a:lstStyle/>
                    <a:p>
                      <a:pPr algn="ctr" fontAlgn="ctr"/>
                      <a:r>
                        <a:rPr lang="en-US" sz="2300" u="none" strike="noStrike">
                          <a:effectLst/>
                        </a:rPr>
                        <a:t>Neck</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-0.4728</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0.2294</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0.0403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2"/>
                  </a:ext>
                </a:extLst>
              </a:tr>
              <a:tr h="381654">
                <a:tc>
                  <a:txBody>
                    <a:bodyPr/>
                    <a:lstStyle/>
                    <a:p>
                      <a:pPr algn="ctr" fontAlgn="ctr"/>
                      <a:r>
                        <a:rPr lang="en-US" sz="2300" u="none" strike="noStrike" dirty="0">
                          <a:effectLst/>
                        </a:rPr>
                        <a:t>Forearm</a:t>
                      </a:r>
                      <a:endParaRPr lang="en-US" sz="2300" b="1"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0.45315</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0.1979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0.0229</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3"/>
                  </a:ext>
                </a:extLst>
              </a:tr>
              <a:tr h="381654">
                <a:tc>
                  <a:txBody>
                    <a:bodyPr/>
                    <a:lstStyle/>
                    <a:p>
                      <a:pPr algn="ctr" fontAlgn="ctr"/>
                      <a:r>
                        <a:rPr lang="en-US" sz="2300" u="none" strike="noStrike">
                          <a:effectLst/>
                        </a:rPr>
                        <a:t>Wrist</a:t>
                      </a:r>
                      <a:endParaRPr lang="en-US" sz="2300" b="1"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-1.6181</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a:effectLst/>
                        </a:rPr>
                        <a:t>0.5323</a:t>
                      </a:r>
                      <a:endParaRPr lang="en-US" sz="2300" b="0" i="0" u="none" strike="noStrike">
                        <a:solidFill>
                          <a:srgbClr val="000000"/>
                        </a:solidFill>
                        <a:effectLst/>
                        <a:latin typeface="Batang" panose="02030600000101010101" pitchFamily="18" charset="-127"/>
                        <a:ea typeface="Batang" panose="02030600000101010101" pitchFamily="18" charset="-127"/>
                      </a:endParaRPr>
                    </a:p>
                  </a:txBody>
                  <a:tcPr marL="13728" marR="13728" marT="13728" marB="0" anchor="ctr"/>
                </a:tc>
                <a:tc>
                  <a:txBody>
                    <a:bodyPr/>
                    <a:lstStyle/>
                    <a:p>
                      <a:pPr algn="ctr" fontAlgn="ctr"/>
                      <a:r>
                        <a:rPr lang="en-US" sz="2300" u="none" strike="noStrike" dirty="0">
                          <a:effectLst/>
                        </a:rPr>
                        <a:t>0.0026</a:t>
                      </a:r>
                      <a:endParaRPr lang="en-US" sz="2300" b="0" i="0" u="none" strike="noStrike" dirty="0">
                        <a:solidFill>
                          <a:srgbClr val="000000"/>
                        </a:solidFill>
                        <a:effectLst/>
                        <a:latin typeface="Batang" panose="02030600000101010101" pitchFamily="18" charset="-127"/>
                        <a:ea typeface="Batang" panose="02030600000101010101" pitchFamily="18" charset="-127"/>
                      </a:endParaRPr>
                    </a:p>
                  </a:txBody>
                  <a:tcPr marL="13728" marR="13728" marT="13728" marB="0" anchor="ctr"/>
                </a:tc>
                <a:extLst>
                  <a:ext uri="{0D108BD9-81ED-4DB2-BD59-A6C34878D82A}">
                    <a16:rowId xmlns:a16="http://schemas.microsoft.com/office/drawing/2014/main" val="10004"/>
                  </a:ext>
                </a:extLst>
              </a:tr>
            </a:tbl>
          </a:graphicData>
        </a:graphic>
      </p:graphicFrame>
      <p:sp>
        <p:nvSpPr>
          <p:cNvPr id="6" name="TextBox 5"/>
          <p:cNvSpPr txBox="1"/>
          <p:nvPr/>
        </p:nvSpPr>
        <p:spPr>
          <a:xfrm>
            <a:off x="6085085" y="3291535"/>
            <a:ext cx="4901783" cy="369332"/>
          </a:xfrm>
          <a:prstGeom prst="rect">
            <a:avLst/>
          </a:prstGeom>
          <a:noFill/>
        </p:spPr>
        <p:txBody>
          <a:bodyPr wrap="square" rtlCol="0">
            <a:spAutoFit/>
          </a:bodyPr>
          <a:lstStyle/>
          <a:p>
            <a:pPr algn="ctr"/>
            <a:r>
              <a:rPr lang="en-US" b="1" dirty="0"/>
              <a:t>(Interpretation ???????????)</a:t>
            </a:r>
          </a:p>
        </p:txBody>
      </p:sp>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4" name="TextBox 3">
            <a:extLst>
              <a:ext uri="{FF2B5EF4-FFF2-40B4-BE49-F238E27FC236}">
                <a16:creationId xmlns:a16="http://schemas.microsoft.com/office/drawing/2014/main" id="{FDF478D7-9F21-1C4C-98CB-21B019C7226D}"/>
              </a:ext>
            </a:extLst>
          </p:cNvPr>
          <p:cNvSpPr txBox="1"/>
          <p:nvPr/>
        </p:nvSpPr>
        <p:spPr>
          <a:xfrm>
            <a:off x="3067122" y="6042392"/>
            <a:ext cx="6527749" cy="646331"/>
          </a:xfrm>
          <a:prstGeom prst="rect">
            <a:avLst/>
          </a:prstGeom>
          <a:noFill/>
        </p:spPr>
        <p:txBody>
          <a:bodyPr wrap="none" rtlCol="0">
            <a:spAutoFit/>
          </a:bodyPr>
          <a:lstStyle/>
          <a:p>
            <a:r>
              <a:rPr lang="en-US" dirty="0"/>
              <a:t>If you want to jump ahead on stats: </a:t>
            </a:r>
          </a:p>
          <a:p>
            <a:r>
              <a:rPr lang="en-US" dirty="0">
                <a:hlinkClick r:id="rId3"/>
              </a:rPr>
              <a:t>http://rpubs.com/nicholas_dirienzo/linear_regression_fall2019</a:t>
            </a:r>
            <a:endParaRPr lang="en-US" dirty="0"/>
          </a:p>
        </p:txBody>
      </p:sp>
    </p:spTree>
    <p:extLst>
      <p:ext uri="{BB962C8B-B14F-4D97-AF65-F5344CB8AC3E}">
        <p14:creationId xmlns:p14="http://schemas.microsoft.com/office/powerpoint/2010/main" val="4603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6175-F23F-9548-8C70-941491046129}"/>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9C1C25EE-45B9-8946-B801-1CAC5D7D70A4}"/>
              </a:ext>
            </a:extLst>
          </p:cNvPr>
          <p:cNvSpPr>
            <a:spLocks noGrp="1"/>
          </p:cNvSpPr>
          <p:nvPr>
            <p:ph idx="1"/>
          </p:nvPr>
        </p:nvSpPr>
        <p:spPr>
          <a:xfrm>
            <a:off x="609600" y="1803788"/>
            <a:ext cx="10950971" cy="7201064"/>
          </a:xfrm>
        </p:spPr>
        <p:txBody>
          <a:bodyPr/>
          <a:lstStyle/>
          <a:p>
            <a:r>
              <a:rPr lang="en-US" dirty="0"/>
              <a:t>One of the core ideas of Data Science – </a:t>
            </a:r>
            <a:r>
              <a:rPr lang="en-US" b="1" dirty="0">
                <a:solidFill>
                  <a:srgbClr val="215C4E"/>
                </a:solidFill>
              </a:rPr>
              <a:t>Should be at the core of all the analysis that you do.</a:t>
            </a:r>
          </a:p>
          <a:p>
            <a:endParaRPr lang="en-US" b="1" dirty="0">
              <a:solidFill>
                <a:srgbClr val="215C4E"/>
              </a:solidFill>
            </a:endParaRPr>
          </a:p>
          <a:p>
            <a:r>
              <a:rPr lang="en-US" dirty="0"/>
              <a:t>Define a </a:t>
            </a:r>
            <a:r>
              <a:rPr lang="en-US" b="1" dirty="0">
                <a:solidFill>
                  <a:srgbClr val="215C4E"/>
                </a:solidFill>
              </a:rPr>
              <a:t>test statistic</a:t>
            </a:r>
            <a:r>
              <a:rPr lang="en-US" dirty="0">
                <a:solidFill>
                  <a:srgbClr val="215C4E"/>
                </a:solidFill>
              </a:rPr>
              <a:t> </a:t>
            </a:r>
            <a:r>
              <a:rPr lang="en-US" dirty="0"/>
              <a:t>- a quantity (numerical summary of a data-set that reduces the data to one value) derived from the sample used to test a hypothesis.  </a:t>
            </a:r>
          </a:p>
          <a:p>
            <a:pPr marL="0" indent="0">
              <a:buNone/>
            </a:pPr>
            <a:endParaRPr lang="en-US" dirty="0"/>
          </a:p>
          <a:p>
            <a:r>
              <a:rPr lang="en-US" b="1" dirty="0">
                <a:solidFill>
                  <a:srgbClr val="215C4E"/>
                </a:solidFill>
              </a:rPr>
              <a:t>The Null Hypothesis: </a:t>
            </a:r>
            <a:r>
              <a:rPr lang="en-US" i="1" dirty="0"/>
              <a:t>H0 </a:t>
            </a:r>
            <a:r>
              <a:rPr lang="en-US" dirty="0"/>
              <a:t>=</a:t>
            </a:r>
            <a:r>
              <a:rPr lang="en-US" i="1" dirty="0"/>
              <a:t> </a:t>
            </a:r>
            <a:r>
              <a:rPr lang="en-US" dirty="0"/>
              <a:t>The feature of interest has no effect on the target.</a:t>
            </a:r>
          </a:p>
          <a:p>
            <a:r>
              <a:rPr lang="en-US" b="1" dirty="0">
                <a:solidFill>
                  <a:srgbClr val="215C4E"/>
                </a:solidFill>
              </a:rPr>
              <a:t>The Alternative Hypothesis: </a:t>
            </a:r>
            <a:r>
              <a:rPr lang="en-US" i="1" dirty="0"/>
              <a:t>H1 =</a:t>
            </a:r>
            <a:r>
              <a:rPr lang="en-US" dirty="0"/>
              <a:t> The feature of interest does have an effect on the target.</a:t>
            </a:r>
          </a:p>
          <a:p>
            <a:endParaRPr lang="en-US" dirty="0"/>
          </a:p>
          <a:p>
            <a:r>
              <a:rPr lang="en-US" dirty="0"/>
              <a:t>You’re testing if H0 is true or not. If it is, then you say there’s no relationship between our features. If it’s not, then you say ‘</a:t>
            </a:r>
            <a:r>
              <a:rPr lang="en-US" i="1" dirty="0"/>
              <a:t>we reject H0 and accept H1</a:t>
            </a:r>
            <a:r>
              <a:rPr lang="en-US" dirty="0"/>
              <a:t>’ – i.e., the features are related! </a:t>
            </a:r>
          </a:p>
          <a:p>
            <a:endParaRPr lang="en-US" dirty="0"/>
          </a:p>
          <a:p>
            <a:r>
              <a:rPr lang="en-US" dirty="0"/>
              <a:t>This gets into some tricky logic that statisticians argue over as you actually aren’t testing H1, but we’re going to avoid that discussion here. Book Link (On Webpage): Introduction to Statistical Learning </a:t>
            </a:r>
            <a:r>
              <a:rPr lang="en-US" dirty="0">
                <a:hlinkClick r:id="rId2"/>
              </a:rPr>
              <a:t>http://faculty.marshall.usc.edu/gareth-james/ISL/</a:t>
            </a:r>
            <a:br>
              <a:rPr lang="en-US" dirty="0"/>
            </a:br>
            <a:endParaRPr lang="en-US" dirty="0"/>
          </a:p>
        </p:txBody>
      </p:sp>
      <p:sp>
        <p:nvSpPr>
          <p:cNvPr id="4" name="Slide Number Placeholder 3">
            <a:extLst>
              <a:ext uri="{FF2B5EF4-FFF2-40B4-BE49-F238E27FC236}">
                <a16:creationId xmlns:a16="http://schemas.microsoft.com/office/drawing/2014/main" id="{620D9E1A-F978-F44B-9BC6-DA0BBAC4D16A}"/>
              </a:ext>
            </a:extLst>
          </p:cNvPr>
          <p:cNvSpPr>
            <a:spLocks noGrp="1"/>
          </p:cNvSpPr>
          <p:nvPr>
            <p:ph type="sldNum" sz="quarter" idx="11"/>
          </p:nvPr>
        </p:nvSpPr>
        <p:spPr/>
        <p:txBody>
          <a:bodyPr/>
          <a:lstStyle/>
          <a:p>
            <a:fld id="{AE9108BD-1B63-5E42-A3EF-D85B2E21F76C}" type="slidenum">
              <a:rPr lang="en-US" smtClean="0"/>
              <a:t>29</a:t>
            </a:fld>
            <a:endParaRPr lang="en-US"/>
          </a:p>
        </p:txBody>
      </p:sp>
    </p:spTree>
    <p:extLst>
      <p:ext uri="{BB962C8B-B14F-4D97-AF65-F5344CB8AC3E}">
        <p14:creationId xmlns:p14="http://schemas.microsoft.com/office/powerpoint/2010/main" val="16924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763181">
            <a:off x="1809134" y="3745841"/>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
        <p:nvSpPr>
          <p:cNvPr id="26" name="Right Arrow 25">
            <a:extLst>
              <a:ext uri="{FF2B5EF4-FFF2-40B4-BE49-F238E27FC236}">
                <a16:creationId xmlns:a16="http://schemas.microsoft.com/office/drawing/2014/main" id="{FEB8AD08-98AC-8A43-A60F-3D13565E0AA2}"/>
              </a:ext>
            </a:extLst>
          </p:cNvPr>
          <p:cNvSpPr/>
          <p:nvPr/>
        </p:nvSpPr>
        <p:spPr>
          <a:xfrm rot="18763181">
            <a:off x="6659052" y="4335035"/>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rtlCol="0" anchor="ctr"/>
          <a:lstStyle/>
          <a:p>
            <a:pPr algn="ctr"/>
            <a:r>
              <a:rPr lang="en-US" sz="2000" b="1" dirty="0">
                <a:solidFill>
                  <a:srgbClr val="215C4E"/>
                </a:solidFill>
              </a:rPr>
              <a:t>Today</a:t>
            </a:r>
          </a:p>
        </p:txBody>
      </p:sp>
    </p:spTree>
    <p:extLst>
      <p:ext uri="{BB962C8B-B14F-4D97-AF65-F5344CB8AC3E}">
        <p14:creationId xmlns:p14="http://schemas.microsoft.com/office/powerpoint/2010/main" val="121684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7FD-5856-EF45-8230-FD17D58F3A28}"/>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8CE4E52F-C460-2744-96FC-1F6AA89021D1}"/>
              </a:ext>
            </a:extLst>
          </p:cNvPr>
          <p:cNvSpPr>
            <a:spLocks noGrp="1"/>
          </p:cNvSpPr>
          <p:nvPr>
            <p:ph idx="1"/>
          </p:nvPr>
        </p:nvSpPr>
        <p:spPr>
          <a:xfrm>
            <a:off x="609600" y="1803788"/>
            <a:ext cx="5138057" cy="4322377"/>
          </a:xfrm>
        </p:spPr>
        <p:txBody>
          <a:bodyPr/>
          <a:lstStyle/>
          <a:p>
            <a:r>
              <a:rPr lang="en-US" dirty="0"/>
              <a:t>A </a:t>
            </a:r>
            <a:r>
              <a:rPr lang="en-US" b="1" dirty="0">
                <a:solidFill>
                  <a:srgbClr val="215C4E"/>
                </a:solidFill>
              </a:rPr>
              <a:t>p-value</a:t>
            </a:r>
            <a:r>
              <a:rPr lang="en-US" dirty="0"/>
              <a:t> is is the probability of obtaining a result equal to or "more extreme" than what was actually observed, when the null hypothesis is actually true. </a:t>
            </a:r>
          </a:p>
          <a:p>
            <a:endParaRPr lang="en-US" dirty="0"/>
          </a:p>
          <a:p>
            <a:r>
              <a:rPr lang="en-US" b="1" dirty="0">
                <a:solidFill>
                  <a:srgbClr val="215C4E"/>
                </a:solidFill>
              </a:rPr>
              <a:t>Null Hypothesis: </a:t>
            </a:r>
            <a:r>
              <a:rPr lang="en-US" dirty="0"/>
              <a:t>There is no significant difference between the specified populations.  The observed difference is due to sampling or experiment error.</a:t>
            </a:r>
          </a:p>
          <a:p>
            <a:endParaRPr lang="en-US" dirty="0"/>
          </a:p>
          <a:p>
            <a:r>
              <a:rPr lang="en-US" dirty="0"/>
              <a:t>Typically, when we have a p-value below a certain threshold, say 0.05, then we can reject the null hypothesis and say that there is an effect.</a:t>
            </a:r>
          </a:p>
          <a:p>
            <a:endParaRPr lang="en-US" dirty="0"/>
          </a:p>
        </p:txBody>
      </p:sp>
      <p:sp>
        <p:nvSpPr>
          <p:cNvPr id="4" name="Slide Number Placeholder 3">
            <a:extLst>
              <a:ext uri="{FF2B5EF4-FFF2-40B4-BE49-F238E27FC236}">
                <a16:creationId xmlns:a16="http://schemas.microsoft.com/office/drawing/2014/main" id="{71D51D3A-312F-2A4C-A752-B10C31CC9564}"/>
              </a:ext>
            </a:extLst>
          </p:cNvPr>
          <p:cNvSpPr>
            <a:spLocks noGrp="1"/>
          </p:cNvSpPr>
          <p:nvPr>
            <p:ph type="sldNum" sz="quarter" idx="11"/>
          </p:nvPr>
        </p:nvSpPr>
        <p:spPr/>
        <p:txBody>
          <a:bodyPr/>
          <a:lstStyle/>
          <a:p>
            <a:fld id="{AE9108BD-1B63-5E42-A3EF-D85B2E21F76C}" type="slidenum">
              <a:rPr lang="en-US" smtClean="0"/>
              <a:t>30</a:t>
            </a:fld>
            <a:endParaRPr lang="en-US"/>
          </a:p>
        </p:txBody>
      </p:sp>
      <p:pic>
        <p:nvPicPr>
          <p:cNvPr id="5" name="Picture 4">
            <a:extLst>
              <a:ext uri="{FF2B5EF4-FFF2-40B4-BE49-F238E27FC236}">
                <a16:creationId xmlns:a16="http://schemas.microsoft.com/office/drawing/2014/main" id="{C01D08A9-0DD6-F54B-8DFF-5A6929E0E0D4}"/>
              </a:ext>
            </a:extLst>
          </p:cNvPr>
          <p:cNvPicPr>
            <a:picLocks noChangeAspect="1"/>
          </p:cNvPicPr>
          <p:nvPr/>
        </p:nvPicPr>
        <p:blipFill>
          <a:blip r:embed="rId2"/>
          <a:stretch>
            <a:fillRect/>
          </a:stretch>
        </p:blipFill>
        <p:spPr>
          <a:xfrm>
            <a:off x="6350990" y="1687121"/>
            <a:ext cx="5510025" cy="3483758"/>
          </a:xfrm>
          <a:prstGeom prst="rect">
            <a:avLst/>
          </a:prstGeom>
        </p:spPr>
      </p:pic>
    </p:spTree>
    <p:extLst>
      <p:ext uri="{BB962C8B-B14F-4D97-AF65-F5344CB8AC3E}">
        <p14:creationId xmlns:p14="http://schemas.microsoft.com/office/powerpoint/2010/main" val="3868479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11230466" cy="4322377"/>
          </a:xfrm>
        </p:spPr>
        <p:txBody>
          <a:bodyPr/>
          <a:lstStyle/>
          <a:p>
            <a:r>
              <a:rPr lang="en-US" dirty="0"/>
              <a:t>In this case, the dataset is complete:</a:t>
            </a:r>
          </a:p>
          <a:p>
            <a:pPr lvl="1"/>
            <a:r>
              <a:rPr lang="en-US" b="0" dirty="0"/>
              <a:t>But what if 5 percent of the participants had missing values? 10 percent? 20 percent? </a:t>
            </a:r>
          </a:p>
          <a:p>
            <a:r>
              <a:rPr lang="en-US" dirty="0"/>
              <a:t>What if we performed complete case analysis and removed those who had missing values?</a:t>
            </a:r>
          </a:p>
          <a:p>
            <a:endParaRPr lang="en-US" dirty="0"/>
          </a:p>
          <a:p>
            <a:r>
              <a:rPr lang="en-US" dirty="0"/>
              <a:t>Let’s examine the effect if we do this if when the data is </a:t>
            </a:r>
            <a:r>
              <a:rPr lang="en-US" b="1" dirty="0">
                <a:solidFill>
                  <a:srgbClr val="215C4E"/>
                </a:solidFill>
              </a:rPr>
              <a:t>missing completely at random (MCAR)</a:t>
            </a:r>
          </a:p>
          <a:p>
            <a:pPr lvl="1"/>
            <a:r>
              <a:rPr lang="en-US" b="0" dirty="0"/>
              <a:t>Removed cases at random, reran analysis, stored the p-values</a:t>
            </a:r>
          </a:p>
          <a:p>
            <a:pPr lvl="1"/>
            <a:r>
              <a:rPr lang="en-US" b="0" i="1" dirty="0"/>
              <a:t>p-value: </a:t>
            </a:r>
            <a:r>
              <a:rPr lang="en-US" b="0" dirty="0"/>
              <a:t>probability of getting at least as extreme a result as what we observed given that there is no relationship</a:t>
            </a:r>
          </a:p>
          <a:p>
            <a:pPr lvl="1"/>
            <a:r>
              <a:rPr lang="en-US" b="0" dirty="0"/>
              <a:t>Repeat 1000 times, plot </a:t>
            </a:r>
            <a:r>
              <a:rPr lang="en-US" b="0" i="1" dirty="0"/>
              <a:t>p-values of the hypothesis test on slope=0 (why?).</a:t>
            </a:r>
            <a:endParaRPr lang="en-US" b="0"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9" name="Group 8"/>
          <p:cNvGrpSpPr/>
          <p:nvPr/>
        </p:nvGrpSpPr>
        <p:grpSpPr>
          <a:xfrm>
            <a:off x="8809221" y="5335249"/>
            <a:ext cx="1304977" cy="1498886"/>
            <a:chOff x="7285220" y="5335249"/>
            <a:chExt cx="1304977" cy="149888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5135" y="5659073"/>
              <a:ext cx="1175062" cy="1175062"/>
            </a:xfrm>
            <a:prstGeom prst="rect">
              <a:avLst/>
            </a:prstGeom>
          </p:spPr>
        </p:pic>
        <p:cxnSp>
          <p:nvCxnSpPr>
            <p:cNvPr id="7" name="Straight Arrow Connector 6"/>
            <p:cNvCxnSpPr/>
            <p:nvPr/>
          </p:nvCxnSpPr>
          <p:spPr>
            <a:xfrm flipH="1" flipV="1">
              <a:off x="7285220" y="5335249"/>
              <a:ext cx="344773" cy="525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0" name="Title 9">
            <a:extLst>
              <a:ext uri="{FF2B5EF4-FFF2-40B4-BE49-F238E27FC236}">
                <a16:creationId xmlns:a16="http://schemas.microsoft.com/office/drawing/2014/main" id="{55356E25-B217-2D43-B8F5-DE67426D7BBF}"/>
              </a:ext>
            </a:extLst>
          </p:cNvPr>
          <p:cNvSpPr>
            <a:spLocks noGrp="1"/>
          </p:cNvSpPr>
          <p:nvPr>
            <p:ph type="title"/>
          </p:nvPr>
        </p:nvSpPr>
        <p:spPr/>
        <p:txBody>
          <a:bodyPr/>
          <a:lstStyle/>
          <a:p>
            <a:r>
              <a:rPr lang="en-US" dirty="0"/>
              <a:t>What If Data Were Missing?</a:t>
            </a:r>
          </a:p>
        </p:txBody>
      </p:sp>
    </p:spTree>
    <p:extLst>
      <p:ext uri="{BB962C8B-B14F-4D97-AF65-F5344CB8AC3E}">
        <p14:creationId xmlns:p14="http://schemas.microsoft.com/office/powerpoint/2010/main" val="263730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DB2BD70C-9922-174F-A2C5-8A18619FF15B}" type="slidenum">
              <a:rPr lang="en-US" altLang="x-none"/>
              <a:pPr/>
              <a:t>32</a:t>
            </a:fld>
            <a:endParaRPr lang="en-US" altLang="x-none"/>
          </a:p>
        </p:txBody>
      </p:sp>
      <p:sp>
        <p:nvSpPr>
          <p:cNvPr id="69634" name="Freeform 2"/>
          <p:cNvSpPr>
            <a:spLocks/>
          </p:cNvSpPr>
          <p:nvPr/>
        </p:nvSpPr>
        <p:spPr bwMode="auto">
          <a:xfrm>
            <a:off x="2287588" y="2743200"/>
            <a:ext cx="3810000" cy="3417888"/>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9635" name="Rectangle 3"/>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r>
              <a:rPr lang="en-US" altLang="x-none" dirty="0"/>
              <a:t>Population &amp; Sample Regression Models</a:t>
            </a:r>
          </a:p>
        </p:txBody>
      </p:sp>
      <p:sp>
        <p:nvSpPr>
          <p:cNvPr id="69636" name="Rectangle 4"/>
          <p:cNvSpPr>
            <a:spLocks noChangeArrowheads="1"/>
          </p:cNvSpPr>
          <p:nvPr/>
        </p:nvSpPr>
        <p:spPr bwMode="auto">
          <a:xfrm>
            <a:off x="3087689" y="2916238"/>
            <a:ext cx="205422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400" b="1">
                <a:solidFill>
                  <a:schemeClr val="tx2"/>
                </a:solidFill>
              </a:rPr>
              <a:t>Unknown Relationship</a:t>
            </a:r>
          </a:p>
        </p:txBody>
      </p:sp>
      <p:sp>
        <p:nvSpPr>
          <p:cNvPr id="69637" name="Rectangle 5"/>
          <p:cNvSpPr>
            <a:spLocks noChangeArrowheads="1"/>
          </p:cNvSpPr>
          <p:nvPr/>
        </p:nvSpPr>
        <p:spPr bwMode="auto">
          <a:xfrm>
            <a:off x="3089276" y="1978025"/>
            <a:ext cx="205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altLang="x-none" sz="2800" b="1" dirty="0"/>
              <a:t>Population</a:t>
            </a:r>
          </a:p>
        </p:txBody>
      </p:sp>
      <p:sp>
        <p:nvSpPr>
          <p:cNvPr id="69638" name="Rectangle 6"/>
          <p:cNvSpPr>
            <a:spLocks noChangeArrowheads="1"/>
          </p:cNvSpPr>
          <p:nvPr/>
        </p:nvSpPr>
        <p:spPr bwMode="auto">
          <a:xfrm>
            <a:off x="6810376" y="1976439"/>
            <a:ext cx="3121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a:t>Random Sample</a:t>
            </a:r>
          </a:p>
        </p:txBody>
      </p:sp>
      <p:sp>
        <p:nvSpPr>
          <p:cNvPr id="69639" name="Oval 7"/>
          <p:cNvSpPr>
            <a:spLocks noChangeArrowheads="1"/>
          </p:cNvSpPr>
          <p:nvPr/>
        </p:nvSpPr>
        <p:spPr bwMode="auto">
          <a:xfrm>
            <a:off x="7577138" y="3587750"/>
            <a:ext cx="1587500" cy="977900"/>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69640" name="Oval 8"/>
          <p:cNvSpPr>
            <a:spLocks noChangeArrowheads="1"/>
          </p:cNvSpPr>
          <p:nvPr/>
        </p:nvSpPr>
        <p:spPr bwMode="auto">
          <a:xfrm>
            <a:off x="3587750" y="4502150"/>
            <a:ext cx="1587500" cy="977900"/>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69641" name="Object 9">
            <a:hlinkClick r:id="" action="ppaction://ole?verb=0"/>
          </p:cNvPr>
          <p:cNvGraphicFramePr>
            <a:graphicFrameLocks/>
          </p:cNvGraphicFramePr>
          <p:nvPr/>
        </p:nvGraphicFramePr>
        <p:xfrm>
          <a:off x="2408239" y="3843339"/>
          <a:ext cx="3252787" cy="458787"/>
        </p:xfrm>
        <a:graphic>
          <a:graphicData uri="http://schemas.openxmlformats.org/presentationml/2006/ole">
            <mc:AlternateContent xmlns:mc="http://schemas.openxmlformats.org/markup-compatibility/2006">
              <mc:Choice xmlns:v="urn:schemas-microsoft-com:vml" Requires="v">
                <p:oleObj spid="_x0000_s3123" name="MathType Equation" r:id="rId4" imgW="3260520" imgH="466560" progId="Equation">
                  <p:embed/>
                </p:oleObj>
              </mc:Choice>
              <mc:Fallback>
                <p:oleObj name="MathType Equation" r:id="rId4" imgW="3260520" imgH="466560" progId="Equation">
                  <p:embed/>
                  <p:pic>
                    <p:nvPicPr>
                      <p:cNvPr id="69641"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239" y="3843339"/>
                        <a:ext cx="3252787"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9642" name="Object 10">
            <a:hlinkClick r:id="" action="ppaction://ole?verb=0"/>
          </p:cNvPr>
          <p:cNvGraphicFramePr>
            <a:graphicFrameLocks/>
          </p:cNvGraphicFramePr>
          <p:nvPr/>
        </p:nvGraphicFramePr>
        <p:xfrm>
          <a:off x="6623051" y="2724151"/>
          <a:ext cx="3495675" cy="715963"/>
        </p:xfrm>
        <a:graphic>
          <a:graphicData uri="http://schemas.openxmlformats.org/presentationml/2006/ole">
            <mc:AlternateContent xmlns:mc="http://schemas.openxmlformats.org/markup-compatibility/2006">
              <mc:Choice xmlns:v="urn:schemas-microsoft-com:vml" Requires="v">
                <p:oleObj spid="_x0000_s3124" name="MathType Equation" r:id="rId6" imgW="3503520" imgH="722160" progId="Equation">
                  <p:embed/>
                </p:oleObj>
              </mc:Choice>
              <mc:Fallback>
                <p:oleObj name="MathType Equation" r:id="rId6" imgW="3503520" imgH="722160" progId="Equation">
                  <p:embed/>
                  <p:pic>
                    <p:nvPicPr>
                      <p:cNvPr id="69642" name="Object 1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051" y="2724151"/>
                        <a:ext cx="3495675" cy="715963"/>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69643" name="Rectangle 11"/>
          <p:cNvSpPr>
            <a:spLocks noChangeArrowheads="1"/>
          </p:cNvSpPr>
          <p:nvPr/>
        </p:nvSpPr>
        <p:spPr bwMode="auto">
          <a:xfrm>
            <a:off x="2728979" y="44799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69644" name="Rectangle 12"/>
          <p:cNvSpPr>
            <a:spLocks noChangeArrowheads="1"/>
          </p:cNvSpPr>
          <p:nvPr/>
        </p:nvSpPr>
        <p:spPr bwMode="auto">
          <a:xfrm>
            <a:off x="4130741" y="449580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69645" name="Rectangle 13"/>
          <p:cNvSpPr>
            <a:spLocks noChangeArrowheads="1"/>
          </p:cNvSpPr>
          <p:nvPr/>
        </p:nvSpPr>
        <p:spPr bwMode="auto">
          <a:xfrm>
            <a:off x="5251516" y="32813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6" name="Rectangle 14"/>
          <p:cNvSpPr>
            <a:spLocks noChangeArrowheads="1"/>
          </p:cNvSpPr>
          <p:nvPr/>
        </p:nvSpPr>
        <p:spPr bwMode="auto">
          <a:xfrm>
            <a:off x="3476691" y="5516564"/>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69647" name="Rectangle 15"/>
          <p:cNvSpPr>
            <a:spLocks noChangeArrowheads="1"/>
          </p:cNvSpPr>
          <p:nvPr/>
        </p:nvSpPr>
        <p:spPr bwMode="auto">
          <a:xfrm>
            <a:off x="3949766" y="49371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8" name="Rectangle 16"/>
          <p:cNvSpPr>
            <a:spLocks noChangeArrowheads="1"/>
          </p:cNvSpPr>
          <p:nvPr/>
        </p:nvSpPr>
        <p:spPr bwMode="auto">
          <a:xfrm>
            <a:off x="8202679" y="3629026"/>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sp>
        <p:nvSpPr>
          <p:cNvPr id="69649" name="Rectangle 17"/>
          <p:cNvSpPr>
            <a:spLocks noChangeArrowheads="1"/>
          </p:cNvSpPr>
          <p:nvPr/>
        </p:nvSpPr>
        <p:spPr bwMode="auto">
          <a:xfrm>
            <a:off x="8021704" y="4070351"/>
            <a:ext cx="64280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69652" name="Group 20"/>
          <p:cNvGrpSpPr>
            <a:grpSpLocks/>
          </p:cNvGrpSpPr>
          <p:nvPr/>
        </p:nvGrpSpPr>
        <p:grpSpPr bwMode="auto">
          <a:xfrm>
            <a:off x="4837114" y="4667250"/>
            <a:ext cx="3108325" cy="1100138"/>
            <a:chOff x="2087" y="2940"/>
            <a:chExt cx="1958" cy="693"/>
          </a:xfrm>
          <a:solidFill>
            <a:schemeClr val="tx2"/>
          </a:solidFill>
        </p:grpSpPr>
        <p:sp>
          <p:nvSpPr>
            <p:cNvPr id="69650" name="Freeform 18"/>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1" name="Freeform 19"/>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9655" name="Group 23"/>
          <p:cNvGrpSpPr>
            <a:grpSpLocks/>
          </p:cNvGrpSpPr>
          <p:nvPr/>
        </p:nvGrpSpPr>
        <p:grpSpPr bwMode="auto">
          <a:xfrm>
            <a:off x="4873626" y="2312988"/>
            <a:ext cx="2487613" cy="881062"/>
            <a:chOff x="2110" y="1457"/>
            <a:chExt cx="1567" cy="555"/>
          </a:xfrm>
          <a:solidFill>
            <a:schemeClr val="tx2"/>
          </a:solidFill>
        </p:grpSpPr>
        <p:sp>
          <p:nvSpPr>
            <p:cNvPr id="69653" name="Freeform 21"/>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9654" name="Freeform 22"/>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TextBox 26"/>
          <p:cNvSpPr txBox="1"/>
          <p:nvPr/>
        </p:nvSpPr>
        <p:spPr>
          <a:xfrm>
            <a:off x="1524001" y="6519447"/>
            <a:ext cx="763587" cy="338554"/>
          </a:xfrm>
          <a:prstGeom prst="rect">
            <a:avLst/>
          </a:prstGeom>
          <a:noFill/>
        </p:spPr>
        <p:txBody>
          <a:bodyPr wrap="square" rtlCol="0">
            <a:spAutoFit/>
          </a:bodyPr>
          <a:lstStyle/>
          <a:p>
            <a:pPr algn="ctr"/>
            <a:r>
              <a:rPr lang="en-US" sz="1600" dirty="0">
                <a:solidFill>
                  <a:schemeClr val="bg1">
                    <a:lumMod val="50000"/>
                  </a:schemeClr>
                </a:solidFill>
              </a:rPr>
              <a:t>[WF]</a:t>
            </a:r>
          </a:p>
        </p:txBody>
      </p:sp>
      <p:pic>
        <p:nvPicPr>
          <p:cNvPr id="2" name="Picture 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44581" y="822640"/>
            <a:ext cx="1852613" cy="1235075"/>
          </a:xfrm>
          <a:prstGeom prst="rect">
            <a:avLst/>
          </a:prstGeom>
        </p:spPr>
      </p:pic>
    </p:spTree>
    <p:extLst>
      <p:ext uri="{BB962C8B-B14F-4D97-AF65-F5344CB8AC3E}">
        <p14:creationId xmlns:p14="http://schemas.microsoft.com/office/powerpoint/2010/main" val="190466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E14E-EF02-4549-A884-4A01793BADAE}"/>
              </a:ext>
            </a:extLst>
          </p:cNvPr>
          <p:cNvSpPr>
            <a:spLocks noGrp="1"/>
          </p:cNvSpPr>
          <p:nvPr>
            <p:ph type="title"/>
          </p:nvPr>
        </p:nvSpPr>
        <p:spPr/>
        <p:txBody>
          <a:bodyPr/>
          <a:lstStyle/>
          <a:p>
            <a:r>
              <a:rPr lang="en" dirty="0"/>
              <a:t>The Bootstrap</a:t>
            </a:r>
            <a:endParaRPr lang="en-US" dirty="0"/>
          </a:p>
        </p:txBody>
      </p:sp>
      <p:sp>
        <p:nvSpPr>
          <p:cNvPr id="4" name="Content Placeholder 3">
            <a:extLst>
              <a:ext uri="{FF2B5EF4-FFF2-40B4-BE49-F238E27FC236}">
                <a16:creationId xmlns:a16="http://schemas.microsoft.com/office/drawing/2014/main" id="{39495ADC-6214-3D46-8695-9A1476D782DB}"/>
              </a:ext>
            </a:extLst>
          </p:cNvPr>
          <p:cNvSpPr>
            <a:spLocks noGrp="1"/>
          </p:cNvSpPr>
          <p:nvPr>
            <p:ph idx="1"/>
          </p:nvPr>
        </p:nvSpPr>
        <p:spPr>
          <a:xfrm>
            <a:off x="609601" y="1803788"/>
            <a:ext cx="7097486" cy="4322377"/>
          </a:xfrm>
        </p:spPr>
        <p:txBody>
          <a:bodyPr/>
          <a:lstStyle/>
          <a:p>
            <a:r>
              <a:rPr lang="en-US" dirty="0"/>
              <a:t>What happens if we only have one sample?  Why might we need more?</a:t>
            </a:r>
          </a:p>
          <a:p>
            <a:pPr marL="0" indent="0">
              <a:buNone/>
            </a:pPr>
            <a:endParaRPr lang="en-US" dirty="0"/>
          </a:p>
          <a:p>
            <a:r>
              <a:rPr lang="en-US" dirty="0"/>
              <a:t>All that we have is the original sample.</a:t>
            </a:r>
          </a:p>
          <a:p>
            <a:pPr lvl="1"/>
            <a:r>
              <a:rPr lang="en-US" dirty="0"/>
              <a:t>… which is large and random.</a:t>
            </a:r>
          </a:p>
          <a:p>
            <a:pPr lvl="1"/>
            <a:r>
              <a:rPr lang="en-US" dirty="0"/>
              <a:t>Therefore, it probably resembles the population.</a:t>
            </a:r>
          </a:p>
          <a:p>
            <a:pPr marL="0" indent="0">
              <a:buNone/>
            </a:pPr>
            <a:endParaRPr lang="en-US" dirty="0"/>
          </a:p>
          <a:p>
            <a:r>
              <a:rPr lang="en-US" dirty="0"/>
              <a:t>So we sample at random from the original sample!</a:t>
            </a:r>
          </a:p>
          <a:p>
            <a:endParaRPr lang="en-US" dirty="0"/>
          </a:p>
          <a:p>
            <a:r>
              <a:rPr lang="en-US" dirty="0"/>
              <a:t>We’ll dive more into this later but it’s a powerful tool – can be used to calculate values you might not otherwise be able to estimate.</a:t>
            </a:r>
          </a:p>
        </p:txBody>
      </p:sp>
      <p:sp>
        <p:nvSpPr>
          <p:cNvPr id="3" name="Slide Number Placeholder 2">
            <a:extLst>
              <a:ext uri="{FF2B5EF4-FFF2-40B4-BE49-F238E27FC236}">
                <a16:creationId xmlns:a16="http://schemas.microsoft.com/office/drawing/2014/main" id="{E876C366-F9B5-2B4F-BF6B-EBF88CCCD415}"/>
              </a:ext>
            </a:extLst>
          </p:cNvPr>
          <p:cNvSpPr>
            <a:spLocks noGrp="1"/>
          </p:cNvSpPr>
          <p:nvPr>
            <p:ph type="sldNum" sz="quarter" idx="11"/>
          </p:nvPr>
        </p:nvSpPr>
        <p:spPr/>
        <p:txBody>
          <a:bodyPr/>
          <a:lstStyle/>
          <a:p>
            <a:fld id="{A2EF37A0-74FC-AB4F-AE4C-D9BFC6719E9F}" type="slidenum">
              <a:rPr lang="en-US" smtClean="0"/>
              <a:t>33</a:t>
            </a:fld>
            <a:endParaRPr lang="en-US"/>
          </a:p>
        </p:txBody>
      </p:sp>
      <p:pic>
        <p:nvPicPr>
          <p:cNvPr id="5" name="Picture 4">
            <a:extLst>
              <a:ext uri="{FF2B5EF4-FFF2-40B4-BE49-F238E27FC236}">
                <a16:creationId xmlns:a16="http://schemas.microsoft.com/office/drawing/2014/main" id="{D0EFE71F-5B7D-3F4A-BBE0-3281C7CFCEC0}"/>
              </a:ext>
            </a:extLst>
          </p:cNvPr>
          <p:cNvPicPr>
            <a:picLocks noChangeAspect="1"/>
          </p:cNvPicPr>
          <p:nvPr/>
        </p:nvPicPr>
        <p:blipFill>
          <a:blip r:embed="rId2"/>
          <a:stretch>
            <a:fillRect/>
          </a:stretch>
        </p:blipFill>
        <p:spPr>
          <a:xfrm>
            <a:off x="8344516" y="1724297"/>
            <a:ext cx="3237883" cy="3809274"/>
          </a:xfrm>
          <a:prstGeom prst="rect">
            <a:avLst/>
          </a:prstGeom>
        </p:spPr>
      </p:pic>
    </p:spTree>
    <p:extLst>
      <p:ext uri="{BB962C8B-B14F-4D97-AF65-F5344CB8AC3E}">
        <p14:creationId xmlns:p14="http://schemas.microsoft.com/office/powerpoint/2010/main" val="37014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BC0C-C35C-D447-881F-9DFE6B6AB4D7}"/>
              </a:ext>
            </a:extLst>
          </p:cNvPr>
          <p:cNvSpPr>
            <a:spLocks noGrp="1"/>
          </p:cNvSpPr>
          <p:nvPr>
            <p:ph type="title"/>
          </p:nvPr>
        </p:nvSpPr>
        <p:spPr/>
        <p:txBody>
          <a:bodyPr/>
          <a:lstStyle/>
          <a:p>
            <a:r>
              <a:rPr lang="en-US" dirty="0"/>
              <a:t>Why The Bootstrap Works</a:t>
            </a:r>
          </a:p>
        </p:txBody>
      </p:sp>
      <p:sp>
        <p:nvSpPr>
          <p:cNvPr id="3" name="Content Placeholder 2">
            <a:extLst>
              <a:ext uri="{FF2B5EF4-FFF2-40B4-BE49-F238E27FC236}">
                <a16:creationId xmlns:a16="http://schemas.microsoft.com/office/drawing/2014/main" id="{66530C6A-27D7-BF46-A791-077D19E4CC51}"/>
              </a:ext>
            </a:extLst>
          </p:cNvPr>
          <p:cNvSpPr>
            <a:spLocks noGrp="1"/>
          </p:cNvSpPr>
          <p:nvPr>
            <p:ph idx="1"/>
          </p:nvPr>
        </p:nvSpPr>
        <p:spPr>
          <a:xfrm>
            <a:off x="609600" y="5699127"/>
            <a:ext cx="10950971" cy="427038"/>
          </a:xfrm>
        </p:spPr>
        <p:txBody>
          <a:bodyPr/>
          <a:lstStyle/>
          <a:p>
            <a:r>
              <a:rPr lang="en-US" dirty="0"/>
              <a:t>All of these look similar… most likely…</a:t>
            </a:r>
          </a:p>
        </p:txBody>
      </p:sp>
      <p:sp>
        <p:nvSpPr>
          <p:cNvPr id="4" name="Slide Number Placeholder 3">
            <a:extLst>
              <a:ext uri="{FF2B5EF4-FFF2-40B4-BE49-F238E27FC236}">
                <a16:creationId xmlns:a16="http://schemas.microsoft.com/office/drawing/2014/main" id="{D5B0B474-C0E2-7A48-ABA2-5EEA0CD29B6E}"/>
              </a:ext>
            </a:extLst>
          </p:cNvPr>
          <p:cNvSpPr>
            <a:spLocks noGrp="1"/>
          </p:cNvSpPr>
          <p:nvPr>
            <p:ph type="sldNum" sz="quarter" idx="11"/>
          </p:nvPr>
        </p:nvSpPr>
        <p:spPr/>
        <p:txBody>
          <a:bodyPr/>
          <a:lstStyle/>
          <a:p>
            <a:fld id="{AE9108BD-1B63-5E42-A3EF-D85B2E21F76C}" type="slidenum">
              <a:rPr lang="en-US" smtClean="0"/>
              <a:t>34</a:t>
            </a:fld>
            <a:endParaRPr lang="en-US"/>
          </a:p>
        </p:txBody>
      </p:sp>
      <p:cxnSp>
        <p:nvCxnSpPr>
          <p:cNvPr id="17" name="Google Shape;234;p48">
            <a:extLst>
              <a:ext uri="{FF2B5EF4-FFF2-40B4-BE49-F238E27FC236}">
                <a16:creationId xmlns:a16="http://schemas.microsoft.com/office/drawing/2014/main" id="{863A9DE9-587D-6744-BFFB-4968ABA45F96}"/>
              </a:ext>
            </a:extLst>
          </p:cNvPr>
          <p:cNvCxnSpPr>
            <a:endCxn id="25"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18" name="Google Shape;237;p48">
            <a:extLst>
              <a:ext uri="{FF2B5EF4-FFF2-40B4-BE49-F238E27FC236}">
                <a16:creationId xmlns:a16="http://schemas.microsoft.com/office/drawing/2014/main" id="{78A1DE46-0000-D44B-9D23-65E3B1D32312}"/>
              </a:ext>
            </a:extLst>
          </p:cNvPr>
          <p:cNvCxnSpPr>
            <a:endCxn id="26"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19" name="Google Shape;239;p48">
            <a:extLst>
              <a:ext uri="{FF2B5EF4-FFF2-40B4-BE49-F238E27FC236}">
                <a16:creationId xmlns:a16="http://schemas.microsoft.com/office/drawing/2014/main" id="{67B12B2A-B254-ED4E-B036-02E440DDB626}"/>
              </a:ext>
            </a:extLst>
          </p:cNvPr>
          <p:cNvCxnSpPr>
            <a:endCxn id="27"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20" name="Google Shape;242;p48">
            <a:extLst>
              <a:ext uri="{FF2B5EF4-FFF2-40B4-BE49-F238E27FC236}">
                <a16:creationId xmlns:a16="http://schemas.microsoft.com/office/drawing/2014/main" id="{17ED2E28-4AD3-B243-BCF6-058910B3B4C0}"/>
              </a:ext>
            </a:extLst>
          </p:cNvPr>
          <p:cNvCxnSpPr>
            <a:endCxn id="28"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21" name="Google Shape;244;p48">
            <a:extLst>
              <a:ext uri="{FF2B5EF4-FFF2-40B4-BE49-F238E27FC236}">
                <a16:creationId xmlns:a16="http://schemas.microsoft.com/office/drawing/2014/main" id="{EC2B72E0-B333-9A4C-A064-F9FAFF188774}"/>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22" name="Google Shape;245;p48">
            <a:extLst>
              <a:ext uri="{FF2B5EF4-FFF2-40B4-BE49-F238E27FC236}">
                <a16:creationId xmlns:a16="http://schemas.microsoft.com/office/drawing/2014/main" id="{1E97643B-46D2-6947-ABB2-5D0C5310FBF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dirty="0"/>
              <a:t>sample</a:t>
            </a:r>
            <a:endParaRPr sz="3200" dirty="0"/>
          </a:p>
        </p:txBody>
      </p:sp>
      <p:sp>
        <p:nvSpPr>
          <p:cNvPr id="23" name="Google Shape;246;p48">
            <a:extLst>
              <a:ext uri="{FF2B5EF4-FFF2-40B4-BE49-F238E27FC236}">
                <a16:creationId xmlns:a16="http://schemas.microsoft.com/office/drawing/2014/main" id="{BC8138B4-8CB7-4F4B-A4C0-41A5BB25701E}"/>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24" name="Google Shape;248;p48">
            <a:extLst>
              <a:ext uri="{FF2B5EF4-FFF2-40B4-BE49-F238E27FC236}">
                <a16:creationId xmlns:a16="http://schemas.microsoft.com/office/drawing/2014/main" id="{6EBE784D-6E8D-FD44-9261-7E20B3AE9B39}"/>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25" name="Google Shape;236;p48">
            <a:extLst>
              <a:ext uri="{FF2B5EF4-FFF2-40B4-BE49-F238E27FC236}">
                <a16:creationId xmlns:a16="http://schemas.microsoft.com/office/drawing/2014/main" id="{20B3C28E-B9F8-C340-8DF3-04BF6834F060}"/>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26" name="Google Shape;238;p48">
            <a:extLst>
              <a:ext uri="{FF2B5EF4-FFF2-40B4-BE49-F238E27FC236}">
                <a16:creationId xmlns:a16="http://schemas.microsoft.com/office/drawing/2014/main" id="{AACD2AC4-C2A0-DB48-9EBC-576A9FCD27CA}"/>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27" name="Google Shape;241;p48">
            <a:extLst>
              <a:ext uri="{FF2B5EF4-FFF2-40B4-BE49-F238E27FC236}">
                <a16:creationId xmlns:a16="http://schemas.microsoft.com/office/drawing/2014/main" id="{147F61F1-6138-8F4B-AB4E-CD6335CA4E78}"/>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28" name="Google Shape;243;p48">
            <a:extLst>
              <a:ext uri="{FF2B5EF4-FFF2-40B4-BE49-F238E27FC236}">
                <a16:creationId xmlns:a16="http://schemas.microsoft.com/office/drawing/2014/main" id="{D946D851-71AB-4C43-A557-3B79B1E7ACAF}"/>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spTree>
    <p:extLst>
      <p:ext uri="{BB962C8B-B14F-4D97-AF65-F5344CB8AC3E}">
        <p14:creationId xmlns:p14="http://schemas.microsoft.com/office/powerpoint/2010/main" val="1503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87DD-E6D9-4B46-8454-7D081402C5C1}"/>
              </a:ext>
            </a:extLst>
          </p:cNvPr>
          <p:cNvSpPr>
            <a:spLocks noGrp="1"/>
          </p:cNvSpPr>
          <p:nvPr>
            <p:ph type="title"/>
          </p:nvPr>
        </p:nvSpPr>
        <p:spPr/>
        <p:txBody>
          <a:bodyPr/>
          <a:lstStyle/>
          <a:p>
            <a:r>
              <a:rPr lang="en-US" dirty="0"/>
              <a:t>Why We Need The Bootstrap</a:t>
            </a:r>
          </a:p>
        </p:txBody>
      </p:sp>
      <p:sp>
        <p:nvSpPr>
          <p:cNvPr id="4" name="Slide Number Placeholder 3">
            <a:extLst>
              <a:ext uri="{FF2B5EF4-FFF2-40B4-BE49-F238E27FC236}">
                <a16:creationId xmlns:a16="http://schemas.microsoft.com/office/drawing/2014/main" id="{82746285-30AC-6E4A-AE00-FD6A668693D0}"/>
              </a:ext>
            </a:extLst>
          </p:cNvPr>
          <p:cNvSpPr>
            <a:spLocks noGrp="1"/>
          </p:cNvSpPr>
          <p:nvPr>
            <p:ph type="sldNum" sz="quarter" idx="11"/>
          </p:nvPr>
        </p:nvSpPr>
        <p:spPr/>
        <p:txBody>
          <a:bodyPr/>
          <a:lstStyle/>
          <a:p>
            <a:fld id="{AE9108BD-1B63-5E42-A3EF-D85B2E21F76C}" type="slidenum">
              <a:rPr lang="en-US" smtClean="0"/>
              <a:t>35</a:t>
            </a:fld>
            <a:endParaRPr lang="en-US"/>
          </a:p>
        </p:txBody>
      </p:sp>
      <p:cxnSp>
        <p:nvCxnSpPr>
          <p:cNvPr id="5" name="Google Shape;254;p49">
            <a:extLst>
              <a:ext uri="{FF2B5EF4-FFF2-40B4-BE49-F238E27FC236}">
                <a16:creationId xmlns:a16="http://schemas.microsoft.com/office/drawing/2014/main" id="{641B12F8-C6C0-5149-98B0-5124D8BFF5BA}"/>
              </a:ext>
            </a:extLst>
          </p:cNvPr>
          <p:cNvCxnSpPr>
            <a:endCxn id="13" idx="1"/>
          </p:cNvCxnSpPr>
          <p:nvPr/>
        </p:nvCxnSpPr>
        <p:spPr>
          <a:xfrm>
            <a:off x="2890500" y="3429004"/>
            <a:ext cx="1256800" cy="0"/>
          </a:xfrm>
          <a:prstGeom prst="straightConnector1">
            <a:avLst/>
          </a:prstGeom>
          <a:noFill/>
          <a:ln w="28575" cap="flat" cmpd="sng">
            <a:solidFill>
              <a:schemeClr val="dk2"/>
            </a:solidFill>
            <a:prstDash val="solid"/>
            <a:round/>
            <a:headEnd type="none" w="med" len="med"/>
            <a:tailEnd type="triangle" w="med" len="med"/>
          </a:ln>
        </p:spPr>
      </p:cxnSp>
      <p:cxnSp>
        <p:nvCxnSpPr>
          <p:cNvPr id="6" name="Google Shape;257;p49">
            <a:extLst>
              <a:ext uri="{FF2B5EF4-FFF2-40B4-BE49-F238E27FC236}">
                <a16:creationId xmlns:a16="http://schemas.microsoft.com/office/drawing/2014/main" id="{896666B5-2586-834D-848B-707FE91CA28F}"/>
              </a:ext>
            </a:extLst>
          </p:cNvPr>
          <p:cNvCxnSpPr>
            <a:endCxn id="14" idx="1"/>
          </p:cNvCxnSpPr>
          <p:nvPr/>
        </p:nvCxnSpPr>
        <p:spPr>
          <a:xfrm rot="10800000" flipH="1">
            <a:off x="6428233" y="1982827"/>
            <a:ext cx="1301600" cy="1446000"/>
          </a:xfrm>
          <a:prstGeom prst="straightConnector1">
            <a:avLst/>
          </a:prstGeom>
          <a:noFill/>
          <a:ln w="28575" cap="flat" cmpd="sng">
            <a:solidFill>
              <a:schemeClr val="dk2"/>
            </a:solidFill>
            <a:prstDash val="solid"/>
            <a:round/>
            <a:headEnd type="none" w="med" len="med"/>
            <a:tailEnd type="triangle" w="med" len="med"/>
          </a:ln>
        </p:spPr>
      </p:cxnSp>
      <p:cxnSp>
        <p:nvCxnSpPr>
          <p:cNvPr id="7" name="Google Shape;259;p49">
            <a:extLst>
              <a:ext uri="{FF2B5EF4-FFF2-40B4-BE49-F238E27FC236}">
                <a16:creationId xmlns:a16="http://schemas.microsoft.com/office/drawing/2014/main" id="{DF122B66-F875-5842-B595-579E26A6DBB2}"/>
              </a:ext>
            </a:extLst>
          </p:cNvPr>
          <p:cNvCxnSpPr>
            <a:endCxn id="15" idx="1"/>
          </p:cNvCxnSpPr>
          <p:nvPr/>
        </p:nvCxnSpPr>
        <p:spPr>
          <a:xfrm rot="10800000" flipH="1">
            <a:off x="6021864" y="3407959"/>
            <a:ext cx="1749600" cy="21200"/>
          </a:xfrm>
          <a:prstGeom prst="straightConnector1">
            <a:avLst/>
          </a:prstGeom>
          <a:noFill/>
          <a:ln w="28575" cap="flat" cmpd="sng">
            <a:solidFill>
              <a:schemeClr val="dk2"/>
            </a:solidFill>
            <a:prstDash val="solid"/>
            <a:round/>
            <a:headEnd type="none" w="med" len="med"/>
            <a:tailEnd type="triangle" w="med" len="med"/>
          </a:ln>
        </p:spPr>
      </p:cxnSp>
      <p:cxnSp>
        <p:nvCxnSpPr>
          <p:cNvPr id="8" name="Google Shape;262;p49">
            <a:extLst>
              <a:ext uri="{FF2B5EF4-FFF2-40B4-BE49-F238E27FC236}">
                <a16:creationId xmlns:a16="http://schemas.microsoft.com/office/drawing/2014/main" id="{E4A182C3-04C6-6B4D-866D-B77E1CA5513B}"/>
              </a:ext>
            </a:extLst>
          </p:cNvPr>
          <p:cNvCxnSpPr>
            <a:endCxn id="16" idx="1"/>
          </p:cNvCxnSpPr>
          <p:nvPr/>
        </p:nvCxnSpPr>
        <p:spPr>
          <a:xfrm>
            <a:off x="6428139" y="3428963"/>
            <a:ext cx="1384800" cy="1416400"/>
          </a:xfrm>
          <a:prstGeom prst="straightConnector1">
            <a:avLst/>
          </a:prstGeom>
          <a:noFill/>
          <a:ln w="28575" cap="flat" cmpd="sng">
            <a:solidFill>
              <a:schemeClr val="dk2"/>
            </a:solidFill>
            <a:prstDash val="solid"/>
            <a:round/>
            <a:headEnd type="none" w="med" len="med"/>
            <a:tailEnd type="triangle" w="med" len="med"/>
          </a:ln>
        </p:spPr>
      </p:cxnSp>
      <p:sp>
        <p:nvSpPr>
          <p:cNvPr id="9" name="Google Shape;264;p49">
            <a:extLst>
              <a:ext uri="{FF2B5EF4-FFF2-40B4-BE49-F238E27FC236}">
                <a16:creationId xmlns:a16="http://schemas.microsoft.com/office/drawing/2014/main" id="{FF507225-5907-564B-9133-220BFCAF4688}"/>
              </a:ext>
            </a:extLst>
          </p:cNvPr>
          <p:cNvSpPr/>
          <p:nvPr/>
        </p:nvSpPr>
        <p:spPr>
          <a:xfrm>
            <a:off x="674667" y="1752900"/>
            <a:ext cx="23132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population</a:t>
            </a:r>
            <a:endParaRPr sz="3200"/>
          </a:p>
        </p:txBody>
      </p:sp>
      <p:sp>
        <p:nvSpPr>
          <p:cNvPr id="10" name="Google Shape;265;p49">
            <a:extLst>
              <a:ext uri="{FF2B5EF4-FFF2-40B4-BE49-F238E27FC236}">
                <a16:creationId xmlns:a16="http://schemas.microsoft.com/office/drawing/2014/main" id="{D5D0F564-5E67-C349-B833-D3BE02E919C3}"/>
              </a:ext>
            </a:extLst>
          </p:cNvPr>
          <p:cNvSpPr/>
          <p:nvPr/>
        </p:nvSpPr>
        <p:spPr>
          <a:xfrm>
            <a:off x="4794867" y="1753025"/>
            <a:ext cx="1686800" cy="740800"/>
          </a:xfrm>
          <a:prstGeom prst="wedgeRoundRectCallout">
            <a:avLst>
              <a:gd name="adj1" fmla="val -20833"/>
              <a:gd name="adj2" fmla="val 6250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sample</a:t>
            </a:r>
            <a:endParaRPr sz="3200"/>
          </a:p>
        </p:txBody>
      </p:sp>
      <p:sp>
        <p:nvSpPr>
          <p:cNvPr id="11" name="Google Shape;266;p49">
            <a:extLst>
              <a:ext uri="{FF2B5EF4-FFF2-40B4-BE49-F238E27FC236}">
                <a16:creationId xmlns:a16="http://schemas.microsoft.com/office/drawing/2014/main" id="{7B32E2FF-ECEB-644E-A5BA-BF0633134B81}"/>
              </a:ext>
            </a:extLst>
          </p:cNvPr>
          <p:cNvSpPr/>
          <p:nvPr/>
        </p:nvSpPr>
        <p:spPr>
          <a:xfrm>
            <a:off x="9847733" y="1690033"/>
            <a:ext cx="2281200" cy="585600"/>
          </a:xfrm>
          <a:prstGeom prst="wedgeRoundRectCallout">
            <a:avLst>
              <a:gd name="adj1" fmla="val -46188"/>
              <a:gd name="adj2" fmla="val 117310"/>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3200"/>
              <a:t>resamples</a:t>
            </a:r>
            <a:endParaRPr sz="3200"/>
          </a:p>
        </p:txBody>
      </p:sp>
      <p:pic>
        <p:nvPicPr>
          <p:cNvPr id="12" name="Google Shape;267;p49">
            <a:extLst>
              <a:ext uri="{FF2B5EF4-FFF2-40B4-BE49-F238E27FC236}">
                <a16:creationId xmlns:a16="http://schemas.microsoft.com/office/drawing/2014/main" id="{01FCBB3C-7EBA-7749-B280-0A0A37D4D94C}"/>
              </a:ext>
            </a:extLst>
          </p:cNvPr>
          <p:cNvPicPr preferRelativeResize="0"/>
          <p:nvPr/>
        </p:nvPicPr>
        <p:blipFill>
          <a:blip r:embed="rId2">
            <a:alphaModFix/>
          </a:blip>
          <a:stretch>
            <a:fillRect/>
          </a:stretch>
        </p:blipFill>
        <p:spPr>
          <a:xfrm>
            <a:off x="772734" y="2667817"/>
            <a:ext cx="2117884" cy="1522367"/>
          </a:xfrm>
          <a:prstGeom prst="rect">
            <a:avLst/>
          </a:prstGeom>
          <a:noFill/>
          <a:ln>
            <a:noFill/>
          </a:ln>
        </p:spPr>
      </p:pic>
      <p:pic>
        <p:nvPicPr>
          <p:cNvPr id="13" name="Google Shape;256;p49">
            <a:extLst>
              <a:ext uri="{FF2B5EF4-FFF2-40B4-BE49-F238E27FC236}">
                <a16:creationId xmlns:a16="http://schemas.microsoft.com/office/drawing/2014/main" id="{28D35738-A0CC-5B43-8637-B501728A2ACC}"/>
              </a:ext>
            </a:extLst>
          </p:cNvPr>
          <p:cNvPicPr preferRelativeResize="0"/>
          <p:nvPr/>
        </p:nvPicPr>
        <p:blipFill>
          <a:blip r:embed="rId3">
            <a:alphaModFix/>
          </a:blip>
          <a:stretch>
            <a:fillRect/>
          </a:stretch>
        </p:blipFill>
        <p:spPr>
          <a:xfrm>
            <a:off x="4147301" y="2607834"/>
            <a:ext cx="2281033" cy="1642341"/>
          </a:xfrm>
          <a:prstGeom prst="rect">
            <a:avLst/>
          </a:prstGeom>
          <a:noFill/>
          <a:ln>
            <a:noFill/>
          </a:ln>
        </p:spPr>
      </p:pic>
      <p:pic>
        <p:nvPicPr>
          <p:cNvPr id="14" name="Google Shape;258;p49">
            <a:extLst>
              <a:ext uri="{FF2B5EF4-FFF2-40B4-BE49-F238E27FC236}">
                <a16:creationId xmlns:a16="http://schemas.microsoft.com/office/drawing/2014/main" id="{6C6B9637-81DE-0545-993E-E801C2D35169}"/>
              </a:ext>
            </a:extLst>
          </p:cNvPr>
          <p:cNvPicPr preferRelativeResize="0"/>
          <p:nvPr/>
        </p:nvPicPr>
        <p:blipFill>
          <a:blip r:embed="rId4">
            <a:alphaModFix/>
          </a:blip>
          <a:stretch>
            <a:fillRect/>
          </a:stretch>
        </p:blipFill>
        <p:spPr>
          <a:xfrm>
            <a:off x="7729834" y="1257333"/>
            <a:ext cx="2034809" cy="1450987"/>
          </a:xfrm>
          <a:prstGeom prst="rect">
            <a:avLst/>
          </a:prstGeom>
          <a:noFill/>
          <a:ln>
            <a:noFill/>
          </a:ln>
        </p:spPr>
      </p:pic>
      <p:pic>
        <p:nvPicPr>
          <p:cNvPr id="15" name="Google Shape;261;p49">
            <a:extLst>
              <a:ext uri="{FF2B5EF4-FFF2-40B4-BE49-F238E27FC236}">
                <a16:creationId xmlns:a16="http://schemas.microsoft.com/office/drawing/2014/main" id="{6BD178B2-45D5-9A4A-A7B3-0AF23273FDFB}"/>
              </a:ext>
            </a:extLst>
          </p:cNvPr>
          <p:cNvPicPr preferRelativeResize="0"/>
          <p:nvPr/>
        </p:nvPicPr>
        <p:blipFill>
          <a:blip r:embed="rId5">
            <a:alphaModFix/>
          </a:blip>
          <a:stretch>
            <a:fillRect/>
          </a:stretch>
        </p:blipFill>
        <p:spPr>
          <a:xfrm>
            <a:off x="7771464" y="2684905"/>
            <a:ext cx="2034795" cy="1446108"/>
          </a:xfrm>
          <a:prstGeom prst="rect">
            <a:avLst/>
          </a:prstGeom>
          <a:noFill/>
          <a:ln>
            <a:noFill/>
          </a:ln>
        </p:spPr>
      </p:pic>
      <p:pic>
        <p:nvPicPr>
          <p:cNvPr id="16" name="Google Shape;263;p49">
            <a:extLst>
              <a:ext uri="{FF2B5EF4-FFF2-40B4-BE49-F238E27FC236}">
                <a16:creationId xmlns:a16="http://schemas.microsoft.com/office/drawing/2014/main" id="{735CE03F-3B39-1145-9D8F-60240B1A8C8B}"/>
              </a:ext>
            </a:extLst>
          </p:cNvPr>
          <p:cNvPicPr preferRelativeResize="0"/>
          <p:nvPr/>
        </p:nvPicPr>
        <p:blipFill>
          <a:blip r:embed="rId6">
            <a:alphaModFix/>
          </a:blip>
          <a:stretch>
            <a:fillRect/>
          </a:stretch>
        </p:blipFill>
        <p:spPr>
          <a:xfrm>
            <a:off x="7812939" y="4107585"/>
            <a:ext cx="2034796" cy="1475555"/>
          </a:xfrm>
          <a:prstGeom prst="rect">
            <a:avLst/>
          </a:prstGeom>
          <a:noFill/>
          <a:ln>
            <a:noFill/>
          </a:ln>
        </p:spPr>
      </p:pic>
      <p:cxnSp>
        <p:nvCxnSpPr>
          <p:cNvPr id="17" name="Google Shape;268;p49">
            <a:extLst>
              <a:ext uri="{FF2B5EF4-FFF2-40B4-BE49-F238E27FC236}">
                <a16:creationId xmlns:a16="http://schemas.microsoft.com/office/drawing/2014/main" id="{CB682526-F706-C74B-9CD4-FC72E373B7F6}"/>
              </a:ext>
            </a:extLst>
          </p:cNvPr>
          <p:cNvCxnSpPr/>
          <p:nvPr/>
        </p:nvCxnSpPr>
        <p:spPr>
          <a:xfrm>
            <a:off x="3499417" y="1544133"/>
            <a:ext cx="0" cy="4673600"/>
          </a:xfrm>
          <a:prstGeom prst="straightConnector1">
            <a:avLst/>
          </a:prstGeom>
          <a:noFill/>
          <a:ln w="152400" cap="flat" cmpd="sng">
            <a:solidFill>
              <a:srgbClr val="000000"/>
            </a:solidFill>
            <a:prstDash val="solid"/>
            <a:round/>
            <a:headEnd type="none" w="med" len="med"/>
            <a:tailEnd type="none" w="med" len="med"/>
          </a:ln>
        </p:spPr>
      </p:cxnSp>
      <p:sp>
        <p:nvSpPr>
          <p:cNvPr id="18" name="Google Shape;269;p49">
            <a:extLst>
              <a:ext uri="{FF2B5EF4-FFF2-40B4-BE49-F238E27FC236}">
                <a16:creationId xmlns:a16="http://schemas.microsoft.com/office/drawing/2014/main" id="{2856BFEB-A146-F14B-88E1-0830FDE87638}"/>
              </a:ext>
            </a:extLst>
          </p:cNvPr>
          <p:cNvSpPr txBox="1"/>
          <p:nvPr/>
        </p:nvSpPr>
        <p:spPr>
          <a:xfrm>
            <a:off x="458000" y="4766477"/>
            <a:ext cx="2888800" cy="1263600"/>
          </a:xfrm>
          <a:prstGeom prst="rect">
            <a:avLst/>
          </a:prstGeom>
          <a:noFill/>
          <a:ln>
            <a:noFill/>
          </a:ln>
        </p:spPr>
        <p:txBody>
          <a:bodyPr spcFirstLastPara="1" wrap="square" lIns="121900" tIns="121900" rIns="121900" bIns="121900" anchor="t" anchorCtr="0">
            <a:noAutofit/>
          </a:bodyPr>
          <a:lstStyle/>
          <a:p>
            <a:r>
              <a:rPr lang="en" sz="3200"/>
              <a:t>What we wish we could get</a:t>
            </a:r>
            <a:endParaRPr sz="3200"/>
          </a:p>
        </p:txBody>
      </p:sp>
      <p:sp>
        <p:nvSpPr>
          <p:cNvPr id="19" name="Google Shape;270;p49">
            <a:extLst>
              <a:ext uri="{FF2B5EF4-FFF2-40B4-BE49-F238E27FC236}">
                <a16:creationId xmlns:a16="http://schemas.microsoft.com/office/drawing/2014/main" id="{3F43EB15-920F-5240-A8B7-175024D8A92A}"/>
              </a:ext>
            </a:extLst>
          </p:cNvPr>
          <p:cNvSpPr txBox="1"/>
          <p:nvPr/>
        </p:nvSpPr>
        <p:spPr>
          <a:xfrm>
            <a:off x="3769033" y="4806967"/>
            <a:ext cx="2034800" cy="1223200"/>
          </a:xfrm>
          <a:prstGeom prst="rect">
            <a:avLst/>
          </a:prstGeom>
          <a:noFill/>
          <a:ln>
            <a:noFill/>
          </a:ln>
        </p:spPr>
        <p:txBody>
          <a:bodyPr spcFirstLastPara="1" wrap="square" lIns="121900" tIns="121900" rIns="121900" bIns="121900" anchor="t" anchorCtr="0">
            <a:noAutofit/>
          </a:bodyPr>
          <a:lstStyle/>
          <a:p>
            <a:r>
              <a:rPr lang="en" sz="3200" dirty="0"/>
              <a:t>What we really get</a:t>
            </a:r>
            <a:endParaRPr sz="3200" dirty="0"/>
          </a:p>
        </p:txBody>
      </p:sp>
      <p:sp>
        <p:nvSpPr>
          <p:cNvPr id="20" name="Google Shape;271;p49">
            <a:extLst>
              <a:ext uri="{FF2B5EF4-FFF2-40B4-BE49-F238E27FC236}">
                <a16:creationId xmlns:a16="http://schemas.microsoft.com/office/drawing/2014/main" id="{5E8AA8BC-4DDC-254F-B729-DCED1E0586F2}"/>
              </a:ext>
            </a:extLst>
          </p:cNvPr>
          <p:cNvSpPr/>
          <p:nvPr/>
        </p:nvSpPr>
        <p:spPr>
          <a:xfrm>
            <a:off x="1726233" y="4364267"/>
            <a:ext cx="15152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72;p49">
            <a:extLst>
              <a:ext uri="{FF2B5EF4-FFF2-40B4-BE49-F238E27FC236}">
                <a16:creationId xmlns:a16="http://schemas.microsoft.com/office/drawing/2014/main" id="{B8CBA718-61A1-3A46-AE60-02C73347F140}"/>
              </a:ext>
            </a:extLst>
          </p:cNvPr>
          <p:cNvSpPr/>
          <p:nvPr/>
        </p:nvSpPr>
        <p:spPr>
          <a:xfrm flipH="1">
            <a:off x="3769033" y="4364167"/>
            <a:ext cx="1256800" cy="328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411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D5F-0621-E94E-9308-6B0FFD2A9A18}"/>
              </a:ext>
            </a:extLst>
          </p:cNvPr>
          <p:cNvSpPr>
            <a:spLocks noGrp="1"/>
          </p:cNvSpPr>
          <p:nvPr>
            <p:ph type="title"/>
          </p:nvPr>
        </p:nvSpPr>
        <p:spPr/>
        <p:txBody>
          <a:bodyPr/>
          <a:lstStyle/>
          <a:p>
            <a:r>
              <a:rPr lang="en" dirty="0"/>
              <a:t>Key to Resampling</a:t>
            </a:r>
            <a:endParaRPr lang="en-US" dirty="0"/>
          </a:p>
        </p:txBody>
      </p:sp>
      <p:sp>
        <p:nvSpPr>
          <p:cNvPr id="3" name="Content Placeholder 2">
            <a:extLst>
              <a:ext uri="{FF2B5EF4-FFF2-40B4-BE49-F238E27FC236}">
                <a16:creationId xmlns:a16="http://schemas.microsoft.com/office/drawing/2014/main" id="{AA92DA82-5B16-0C4F-81B2-6FA3D7CAA1E6}"/>
              </a:ext>
            </a:extLst>
          </p:cNvPr>
          <p:cNvSpPr>
            <a:spLocks noGrp="1"/>
          </p:cNvSpPr>
          <p:nvPr>
            <p:ph idx="1"/>
          </p:nvPr>
        </p:nvSpPr>
        <p:spPr>
          <a:xfrm>
            <a:off x="609601" y="1803788"/>
            <a:ext cx="4572000" cy="4322377"/>
          </a:xfrm>
        </p:spPr>
        <p:txBody>
          <a:bodyPr/>
          <a:lstStyle/>
          <a:p>
            <a:r>
              <a:rPr lang="en-US" dirty="0"/>
              <a:t>From the original sample,</a:t>
            </a:r>
          </a:p>
          <a:p>
            <a:pPr lvl="1"/>
            <a:r>
              <a:rPr lang="en-US" dirty="0"/>
              <a:t>draw at random</a:t>
            </a:r>
          </a:p>
          <a:p>
            <a:pPr lvl="1"/>
            <a:r>
              <a:rPr lang="en-US" dirty="0"/>
              <a:t>with replacement</a:t>
            </a:r>
          </a:p>
          <a:p>
            <a:pPr lvl="1"/>
            <a:r>
              <a:rPr lang="en-US" dirty="0"/>
              <a:t>as many values as the original sample contained</a:t>
            </a:r>
          </a:p>
          <a:p>
            <a:pPr marL="0" indent="0">
              <a:buNone/>
            </a:pPr>
            <a:endParaRPr lang="en-US" dirty="0"/>
          </a:p>
          <a:p>
            <a:r>
              <a:rPr lang="en-US" dirty="0"/>
              <a:t>The size of the new sample has to be the same as the original one, so that the two estimates are comparable.</a:t>
            </a:r>
          </a:p>
          <a:p>
            <a:endParaRPr lang="en-US" dirty="0"/>
          </a:p>
        </p:txBody>
      </p:sp>
      <p:sp>
        <p:nvSpPr>
          <p:cNvPr id="4" name="Slide Number Placeholder 3">
            <a:extLst>
              <a:ext uri="{FF2B5EF4-FFF2-40B4-BE49-F238E27FC236}">
                <a16:creationId xmlns:a16="http://schemas.microsoft.com/office/drawing/2014/main" id="{E9E07993-64CE-BF4C-A374-C9BBD9DB499C}"/>
              </a:ext>
            </a:extLst>
          </p:cNvPr>
          <p:cNvSpPr>
            <a:spLocks noGrp="1"/>
          </p:cNvSpPr>
          <p:nvPr>
            <p:ph type="sldNum" sz="quarter" idx="11"/>
          </p:nvPr>
        </p:nvSpPr>
        <p:spPr/>
        <p:txBody>
          <a:bodyPr/>
          <a:lstStyle/>
          <a:p>
            <a:fld id="{AE9108BD-1B63-5E42-A3EF-D85B2E21F76C}" type="slidenum">
              <a:rPr lang="en-US" smtClean="0"/>
              <a:t>36</a:t>
            </a:fld>
            <a:endParaRPr lang="en-US"/>
          </a:p>
        </p:txBody>
      </p:sp>
      <p:sp>
        <p:nvSpPr>
          <p:cNvPr id="5" name="Freeform 2">
            <a:extLst>
              <a:ext uri="{FF2B5EF4-FFF2-40B4-BE49-F238E27FC236}">
                <a16:creationId xmlns:a16="http://schemas.microsoft.com/office/drawing/2014/main" id="{C4F925EC-1424-F847-BBF0-1CAF86527B66}"/>
              </a:ext>
            </a:extLst>
          </p:cNvPr>
          <p:cNvSpPr>
            <a:spLocks/>
          </p:cNvSpPr>
          <p:nvPr/>
        </p:nvSpPr>
        <p:spPr bwMode="auto">
          <a:xfrm>
            <a:off x="5181601" y="2819031"/>
            <a:ext cx="3138056" cy="3016619"/>
          </a:xfrm>
          <a:custGeom>
            <a:avLst/>
            <a:gdLst>
              <a:gd name="T0" fmla="*/ 597 w 2400"/>
              <a:gd name="T1" fmla="*/ 117 h 2153"/>
              <a:gd name="T2" fmla="*/ 440 w 2400"/>
              <a:gd name="T3" fmla="*/ 184 h 2153"/>
              <a:gd name="T4" fmla="*/ 299 w 2400"/>
              <a:gd name="T5" fmla="*/ 269 h 2153"/>
              <a:gd name="T6" fmla="*/ 183 w 2400"/>
              <a:gd name="T7" fmla="*/ 372 h 2153"/>
              <a:gd name="T8" fmla="*/ 91 w 2400"/>
              <a:gd name="T9" fmla="*/ 490 h 2153"/>
              <a:gd name="T10" fmla="*/ 29 w 2400"/>
              <a:gd name="T11" fmla="*/ 619 h 2153"/>
              <a:gd name="T12" fmla="*/ 0 w 2400"/>
              <a:gd name="T13" fmla="*/ 752 h 2153"/>
              <a:gd name="T14" fmla="*/ 4 w 2400"/>
              <a:gd name="T15" fmla="*/ 885 h 2153"/>
              <a:gd name="T16" fmla="*/ 44 w 2400"/>
              <a:gd name="T17" fmla="*/ 1018 h 2153"/>
              <a:gd name="T18" fmla="*/ 103 w 2400"/>
              <a:gd name="T19" fmla="*/ 1168 h 2153"/>
              <a:gd name="T20" fmla="*/ 163 w 2400"/>
              <a:gd name="T21" fmla="*/ 1311 h 2153"/>
              <a:gd name="T22" fmla="*/ 217 w 2400"/>
              <a:gd name="T23" fmla="*/ 1444 h 2153"/>
              <a:gd name="T24" fmla="*/ 260 w 2400"/>
              <a:gd name="T25" fmla="*/ 1564 h 2153"/>
              <a:gd name="T26" fmla="*/ 295 w 2400"/>
              <a:gd name="T27" fmla="*/ 1659 h 2153"/>
              <a:gd name="T28" fmla="*/ 317 w 2400"/>
              <a:gd name="T29" fmla="*/ 1732 h 2153"/>
              <a:gd name="T30" fmla="*/ 329 w 2400"/>
              <a:gd name="T31" fmla="*/ 1778 h 2153"/>
              <a:gd name="T32" fmla="*/ 328 w 2400"/>
              <a:gd name="T33" fmla="*/ 1796 h 2153"/>
              <a:gd name="T34" fmla="*/ 383 w 2400"/>
              <a:gd name="T35" fmla="*/ 1890 h 2153"/>
              <a:gd name="T36" fmla="*/ 467 w 2400"/>
              <a:gd name="T37" fmla="*/ 1971 h 2153"/>
              <a:gd name="T38" fmla="*/ 581 w 2400"/>
              <a:gd name="T39" fmla="*/ 2045 h 2153"/>
              <a:gd name="T40" fmla="*/ 710 w 2400"/>
              <a:gd name="T41" fmla="*/ 2096 h 2153"/>
              <a:gd name="T42" fmla="*/ 860 w 2400"/>
              <a:gd name="T43" fmla="*/ 2135 h 2153"/>
              <a:gd name="T44" fmla="*/ 1022 w 2400"/>
              <a:gd name="T45" fmla="*/ 2152 h 2153"/>
              <a:gd name="T46" fmla="*/ 1191 w 2400"/>
              <a:gd name="T47" fmla="*/ 2149 h 2153"/>
              <a:gd name="T48" fmla="*/ 1358 w 2400"/>
              <a:gd name="T49" fmla="*/ 2127 h 2153"/>
              <a:gd name="T50" fmla="*/ 1527 w 2400"/>
              <a:gd name="T51" fmla="*/ 2084 h 2153"/>
              <a:gd name="T52" fmla="*/ 1693 w 2400"/>
              <a:gd name="T53" fmla="*/ 2026 h 2153"/>
              <a:gd name="T54" fmla="*/ 1848 w 2400"/>
              <a:gd name="T55" fmla="*/ 1960 h 2153"/>
              <a:gd name="T56" fmla="*/ 1984 w 2400"/>
              <a:gd name="T57" fmla="*/ 1880 h 2153"/>
              <a:gd name="T58" fmla="*/ 2099 w 2400"/>
              <a:gd name="T59" fmla="*/ 1794 h 2153"/>
              <a:gd name="T60" fmla="*/ 2185 w 2400"/>
              <a:gd name="T61" fmla="*/ 1705 h 2153"/>
              <a:gd name="T62" fmla="*/ 2241 w 2400"/>
              <a:gd name="T63" fmla="*/ 1613 h 2153"/>
              <a:gd name="T64" fmla="*/ 2268 w 2400"/>
              <a:gd name="T65" fmla="*/ 1522 h 2153"/>
              <a:gd name="T66" fmla="*/ 2267 w 2400"/>
              <a:gd name="T67" fmla="*/ 1437 h 2153"/>
              <a:gd name="T68" fmla="*/ 2229 w 2400"/>
              <a:gd name="T69" fmla="*/ 1329 h 2153"/>
              <a:gd name="T70" fmla="*/ 2193 w 2400"/>
              <a:gd name="T71" fmla="*/ 1199 h 2153"/>
              <a:gd name="T72" fmla="*/ 2180 w 2400"/>
              <a:gd name="T73" fmla="*/ 1076 h 2153"/>
              <a:gd name="T74" fmla="*/ 2188 w 2400"/>
              <a:gd name="T75" fmla="*/ 968 h 2153"/>
              <a:gd name="T76" fmla="*/ 2221 w 2400"/>
              <a:gd name="T77" fmla="*/ 879 h 2153"/>
              <a:gd name="T78" fmla="*/ 2270 w 2400"/>
              <a:gd name="T79" fmla="*/ 813 h 2153"/>
              <a:gd name="T80" fmla="*/ 2337 w 2400"/>
              <a:gd name="T81" fmla="*/ 780 h 2153"/>
              <a:gd name="T82" fmla="*/ 2375 w 2400"/>
              <a:gd name="T83" fmla="*/ 754 h 2153"/>
              <a:gd name="T84" fmla="*/ 2395 w 2400"/>
              <a:gd name="T85" fmla="*/ 699 h 2153"/>
              <a:gd name="T86" fmla="*/ 2399 w 2400"/>
              <a:gd name="T87" fmla="*/ 618 h 2153"/>
              <a:gd name="T88" fmla="*/ 2384 w 2400"/>
              <a:gd name="T89" fmla="*/ 521 h 2153"/>
              <a:gd name="T90" fmla="*/ 2351 w 2400"/>
              <a:gd name="T91" fmla="*/ 413 h 2153"/>
              <a:gd name="T92" fmla="*/ 2307 w 2400"/>
              <a:gd name="T93" fmla="*/ 313 h 2153"/>
              <a:gd name="T94" fmla="*/ 2236 w 2400"/>
              <a:gd name="T95" fmla="*/ 229 h 2153"/>
              <a:gd name="T96" fmla="*/ 2140 w 2400"/>
              <a:gd name="T97" fmla="*/ 156 h 2153"/>
              <a:gd name="T98" fmla="*/ 2016 w 2400"/>
              <a:gd name="T99" fmla="*/ 97 h 2153"/>
              <a:gd name="T100" fmla="*/ 1865 w 2400"/>
              <a:gd name="T101" fmla="*/ 50 h 2153"/>
              <a:gd name="T102" fmla="*/ 1696 w 2400"/>
              <a:gd name="T103" fmla="*/ 20 h 2153"/>
              <a:gd name="T104" fmla="*/ 1507 w 2400"/>
              <a:gd name="T105" fmla="*/ 2 h 2153"/>
              <a:gd name="T106" fmla="*/ 1310 w 2400"/>
              <a:gd name="T107" fmla="*/ 4 h 2153"/>
              <a:gd name="T108" fmla="*/ 1104 w 2400"/>
              <a:gd name="T109" fmla="*/ 17 h 2153"/>
              <a:gd name="T110" fmla="*/ 890 w 2400"/>
              <a:gd name="T111" fmla="*/ 48 h 2153"/>
              <a:gd name="T112" fmla="*/ 681 w 2400"/>
              <a:gd name="T113" fmla="*/ 9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00" h="2153">
                <a:moveTo>
                  <a:pt x="681" y="93"/>
                </a:moveTo>
                <a:lnTo>
                  <a:pt x="597" y="117"/>
                </a:lnTo>
                <a:lnTo>
                  <a:pt x="516" y="147"/>
                </a:lnTo>
                <a:lnTo>
                  <a:pt x="440" y="184"/>
                </a:lnTo>
                <a:lnTo>
                  <a:pt x="365" y="224"/>
                </a:lnTo>
                <a:lnTo>
                  <a:pt x="299" y="269"/>
                </a:lnTo>
                <a:lnTo>
                  <a:pt x="237" y="319"/>
                </a:lnTo>
                <a:lnTo>
                  <a:pt x="183" y="372"/>
                </a:lnTo>
                <a:lnTo>
                  <a:pt x="132" y="431"/>
                </a:lnTo>
                <a:lnTo>
                  <a:pt x="91" y="490"/>
                </a:lnTo>
                <a:lnTo>
                  <a:pt x="55" y="553"/>
                </a:lnTo>
                <a:lnTo>
                  <a:pt x="29" y="619"/>
                </a:lnTo>
                <a:lnTo>
                  <a:pt x="10" y="685"/>
                </a:lnTo>
                <a:lnTo>
                  <a:pt x="0" y="752"/>
                </a:lnTo>
                <a:lnTo>
                  <a:pt x="0" y="820"/>
                </a:lnTo>
                <a:lnTo>
                  <a:pt x="4" y="885"/>
                </a:lnTo>
                <a:lnTo>
                  <a:pt x="19" y="951"/>
                </a:lnTo>
                <a:lnTo>
                  <a:pt x="44" y="1018"/>
                </a:lnTo>
                <a:lnTo>
                  <a:pt x="76" y="1091"/>
                </a:lnTo>
                <a:lnTo>
                  <a:pt x="103" y="1168"/>
                </a:lnTo>
                <a:lnTo>
                  <a:pt x="135" y="1240"/>
                </a:lnTo>
                <a:lnTo>
                  <a:pt x="163" y="1311"/>
                </a:lnTo>
                <a:lnTo>
                  <a:pt x="190" y="1379"/>
                </a:lnTo>
                <a:lnTo>
                  <a:pt x="217" y="1444"/>
                </a:lnTo>
                <a:lnTo>
                  <a:pt x="237" y="1506"/>
                </a:lnTo>
                <a:lnTo>
                  <a:pt x="260" y="1564"/>
                </a:lnTo>
                <a:lnTo>
                  <a:pt x="277" y="1613"/>
                </a:lnTo>
                <a:lnTo>
                  <a:pt x="295" y="1659"/>
                </a:lnTo>
                <a:lnTo>
                  <a:pt x="308" y="1697"/>
                </a:lnTo>
                <a:lnTo>
                  <a:pt x="317" y="1732"/>
                </a:lnTo>
                <a:lnTo>
                  <a:pt x="324" y="1757"/>
                </a:lnTo>
                <a:lnTo>
                  <a:pt x="329" y="1778"/>
                </a:lnTo>
                <a:lnTo>
                  <a:pt x="330" y="1788"/>
                </a:lnTo>
                <a:lnTo>
                  <a:pt x="328" y="1796"/>
                </a:lnTo>
                <a:lnTo>
                  <a:pt x="352" y="1843"/>
                </a:lnTo>
                <a:lnTo>
                  <a:pt x="383" y="1890"/>
                </a:lnTo>
                <a:lnTo>
                  <a:pt x="420" y="1932"/>
                </a:lnTo>
                <a:lnTo>
                  <a:pt x="467" y="1971"/>
                </a:lnTo>
                <a:lnTo>
                  <a:pt x="521" y="2011"/>
                </a:lnTo>
                <a:lnTo>
                  <a:pt x="581" y="2045"/>
                </a:lnTo>
                <a:lnTo>
                  <a:pt x="645" y="2072"/>
                </a:lnTo>
                <a:lnTo>
                  <a:pt x="710" y="2096"/>
                </a:lnTo>
                <a:lnTo>
                  <a:pt x="785" y="2119"/>
                </a:lnTo>
                <a:lnTo>
                  <a:pt x="860" y="2135"/>
                </a:lnTo>
                <a:lnTo>
                  <a:pt x="941" y="2145"/>
                </a:lnTo>
                <a:lnTo>
                  <a:pt x="1022" y="2152"/>
                </a:lnTo>
                <a:lnTo>
                  <a:pt x="1105" y="2150"/>
                </a:lnTo>
                <a:lnTo>
                  <a:pt x="1191" y="2149"/>
                </a:lnTo>
                <a:lnTo>
                  <a:pt x="1275" y="2139"/>
                </a:lnTo>
                <a:lnTo>
                  <a:pt x="1358" y="2127"/>
                </a:lnTo>
                <a:lnTo>
                  <a:pt x="1442" y="2109"/>
                </a:lnTo>
                <a:lnTo>
                  <a:pt x="1527" y="2084"/>
                </a:lnTo>
                <a:lnTo>
                  <a:pt x="1614" y="2056"/>
                </a:lnTo>
                <a:lnTo>
                  <a:pt x="1693" y="2026"/>
                </a:lnTo>
                <a:lnTo>
                  <a:pt x="1773" y="1992"/>
                </a:lnTo>
                <a:lnTo>
                  <a:pt x="1848" y="1960"/>
                </a:lnTo>
                <a:lnTo>
                  <a:pt x="1920" y="1919"/>
                </a:lnTo>
                <a:lnTo>
                  <a:pt x="1984" y="1880"/>
                </a:lnTo>
                <a:lnTo>
                  <a:pt x="2045" y="1837"/>
                </a:lnTo>
                <a:lnTo>
                  <a:pt x="2099" y="1794"/>
                </a:lnTo>
                <a:lnTo>
                  <a:pt x="2144" y="1751"/>
                </a:lnTo>
                <a:lnTo>
                  <a:pt x="2185" y="1705"/>
                </a:lnTo>
                <a:lnTo>
                  <a:pt x="2216" y="1659"/>
                </a:lnTo>
                <a:lnTo>
                  <a:pt x="2241" y="1613"/>
                </a:lnTo>
                <a:lnTo>
                  <a:pt x="2260" y="1567"/>
                </a:lnTo>
                <a:lnTo>
                  <a:pt x="2268" y="1522"/>
                </a:lnTo>
                <a:lnTo>
                  <a:pt x="2269" y="1479"/>
                </a:lnTo>
                <a:lnTo>
                  <a:pt x="2267" y="1437"/>
                </a:lnTo>
                <a:lnTo>
                  <a:pt x="2255" y="1396"/>
                </a:lnTo>
                <a:lnTo>
                  <a:pt x="2229" y="1329"/>
                </a:lnTo>
                <a:lnTo>
                  <a:pt x="2210" y="1264"/>
                </a:lnTo>
                <a:lnTo>
                  <a:pt x="2193" y="1199"/>
                </a:lnTo>
                <a:lnTo>
                  <a:pt x="2183" y="1136"/>
                </a:lnTo>
                <a:lnTo>
                  <a:pt x="2180" y="1076"/>
                </a:lnTo>
                <a:lnTo>
                  <a:pt x="2182" y="1019"/>
                </a:lnTo>
                <a:lnTo>
                  <a:pt x="2188" y="968"/>
                </a:lnTo>
                <a:lnTo>
                  <a:pt x="2201" y="920"/>
                </a:lnTo>
                <a:lnTo>
                  <a:pt x="2221" y="879"/>
                </a:lnTo>
                <a:lnTo>
                  <a:pt x="2243" y="842"/>
                </a:lnTo>
                <a:lnTo>
                  <a:pt x="2270" y="813"/>
                </a:lnTo>
                <a:lnTo>
                  <a:pt x="2301" y="791"/>
                </a:lnTo>
                <a:lnTo>
                  <a:pt x="2337" y="780"/>
                </a:lnTo>
                <a:lnTo>
                  <a:pt x="2356" y="770"/>
                </a:lnTo>
                <a:lnTo>
                  <a:pt x="2375" y="754"/>
                </a:lnTo>
                <a:lnTo>
                  <a:pt x="2388" y="730"/>
                </a:lnTo>
                <a:lnTo>
                  <a:pt x="2395" y="699"/>
                </a:lnTo>
                <a:lnTo>
                  <a:pt x="2398" y="664"/>
                </a:lnTo>
                <a:lnTo>
                  <a:pt x="2399" y="618"/>
                </a:lnTo>
                <a:lnTo>
                  <a:pt x="2393" y="570"/>
                </a:lnTo>
                <a:lnTo>
                  <a:pt x="2384" y="521"/>
                </a:lnTo>
                <a:lnTo>
                  <a:pt x="2371" y="467"/>
                </a:lnTo>
                <a:lnTo>
                  <a:pt x="2351" y="413"/>
                </a:lnTo>
                <a:lnTo>
                  <a:pt x="2331" y="355"/>
                </a:lnTo>
                <a:lnTo>
                  <a:pt x="2307" y="313"/>
                </a:lnTo>
                <a:lnTo>
                  <a:pt x="2278" y="269"/>
                </a:lnTo>
                <a:lnTo>
                  <a:pt x="2236" y="229"/>
                </a:lnTo>
                <a:lnTo>
                  <a:pt x="2193" y="192"/>
                </a:lnTo>
                <a:lnTo>
                  <a:pt x="2140" y="156"/>
                </a:lnTo>
                <a:lnTo>
                  <a:pt x="2081" y="125"/>
                </a:lnTo>
                <a:lnTo>
                  <a:pt x="2016" y="97"/>
                </a:lnTo>
                <a:lnTo>
                  <a:pt x="1942" y="74"/>
                </a:lnTo>
                <a:lnTo>
                  <a:pt x="1865" y="50"/>
                </a:lnTo>
                <a:lnTo>
                  <a:pt x="1785" y="33"/>
                </a:lnTo>
                <a:lnTo>
                  <a:pt x="1696" y="20"/>
                </a:lnTo>
                <a:lnTo>
                  <a:pt x="1604" y="8"/>
                </a:lnTo>
                <a:lnTo>
                  <a:pt x="1507" y="2"/>
                </a:lnTo>
                <a:lnTo>
                  <a:pt x="1411" y="0"/>
                </a:lnTo>
                <a:lnTo>
                  <a:pt x="1310" y="4"/>
                </a:lnTo>
                <a:lnTo>
                  <a:pt x="1206" y="8"/>
                </a:lnTo>
                <a:lnTo>
                  <a:pt x="1104" y="17"/>
                </a:lnTo>
                <a:lnTo>
                  <a:pt x="998" y="33"/>
                </a:lnTo>
                <a:lnTo>
                  <a:pt x="890" y="48"/>
                </a:lnTo>
                <a:lnTo>
                  <a:pt x="786" y="69"/>
                </a:lnTo>
                <a:lnTo>
                  <a:pt x="681" y="93"/>
                </a:lnTo>
              </a:path>
            </a:pathLst>
          </a:custGeom>
          <a:solidFill>
            <a:schemeClr val="accent3">
              <a:lumMod val="20000"/>
              <a:lumOff val="80000"/>
            </a:schemeClr>
          </a:solidFill>
          <a:ln w="12700" cap="rnd" cmpd="sng">
            <a:solidFill>
              <a:srgbClr val="000000"/>
            </a:solidFill>
            <a:prstDash val="solid"/>
            <a:round/>
            <a:headEnd type="none" w="med" len="med"/>
            <a:tailEnd type="none" w="med" len="med"/>
          </a:ln>
          <a:effectLst>
            <a:outerShdw blurRad="63500" dist="107763" dir="2700000" algn="ctr" rotWithShape="0">
              <a:srgbClr val="000000"/>
            </a:outerShdw>
          </a:effectLst>
        </p:spPr>
        <p:txBody>
          <a:bodyPr/>
          <a:lstStyle/>
          <a:p>
            <a:endParaRPr lang="en-US"/>
          </a:p>
        </p:txBody>
      </p:sp>
      <p:sp>
        <p:nvSpPr>
          <p:cNvPr id="6" name="Rectangle 4">
            <a:extLst>
              <a:ext uri="{FF2B5EF4-FFF2-40B4-BE49-F238E27FC236}">
                <a16:creationId xmlns:a16="http://schemas.microsoft.com/office/drawing/2014/main" id="{DFE9B388-AD29-074B-B13E-962CBEABD635}"/>
              </a:ext>
            </a:extLst>
          </p:cNvPr>
          <p:cNvSpPr>
            <a:spLocks noChangeArrowheads="1"/>
          </p:cNvSpPr>
          <p:nvPr/>
        </p:nvSpPr>
        <p:spPr bwMode="auto">
          <a:xfrm>
            <a:off x="5482433" y="2971754"/>
            <a:ext cx="2050095"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400" b="1" dirty="0">
                <a:solidFill>
                  <a:schemeClr val="tx2"/>
                </a:solidFill>
              </a:rPr>
              <a:t>Unknown Relationship</a:t>
            </a:r>
          </a:p>
        </p:txBody>
      </p:sp>
      <p:sp>
        <p:nvSpPr>
          <p:cNvPr id="7" name="Rectangle 5">
            <a:extLst>
              <a:ext uri="{FF2B5EF4-FFF2-40B4-BE49-F238E27FC236}">
                <a16:creationId xmlns:a16="http://schemas.microsoft.com/office/drawing/2014/main" id="{2D90D75D-CFD5-9C4B-ABF6-74E8C1709C0E}"/>
              </a:ext>
            </a:extLst>
          </p:cNvPr>
          <p:cNvSpPr>
            <a:spLocks noChangeArrowheads="1"/>
          </p:cNvSpPr>
          <p:nvPr/>
        </p:nvSpPr>
        <p:spPr bwMode="auto">
          <a:xfrm>
            <a:off x="5425441" y="2143690"/>
            <a:ext cx="210839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spcBef>
                <a:spcPct val="50000"/>
              </a:spcBef>
            </a:pPr>
            <a:r>
              <a:rPr lang="en-US" altLang="x-none" sz="2800" b="1" dirty="0"/>
              <a:t>Population</a:t>
            </a:r>
          </a:p>
        </p:txBody>
      </p:sp>
      <p:sp>
        <p:nvSpPr>
          <p:cNvPr id="8" name="Rectangle 6">
            <a:extLst>
              <a:ext uri="{FF2B5EF4-FFF2-40B4-BE49-F238E27FC236}">
                <a16:creationId xmlns:a16="http://schemas.microsoft.com/office/drawing/2014/main" id="{9829BA89-6DEA-C046-BF23-36319B653426}"/>
              </a:ext>
            </a:extLst>
          </p:cNvPr>
          <p:cNvSpPr>
            <a:spLocks noChangeArrowheads="1"/>
          </p:cNvSpPr>
          <p:nvPr/>
        </p:nvSpPr>
        <p:spPr bwMode="auto">
          <a:xfrm>
            <a:off x="8906733" y="1114645"/>
            <a:ext cx="2570591" cy="45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spcBef>
                <a:spcPct val="50000"/>
              </a:spcBef>
            </a:pPr>
            <a:r>
              <a:rPr lang="en-US" altLang="x-none" sz="2800" b="1" dirty="0"/>
              <a:t>Random Sample</a:t>
            </a:r>
          </a:p>
        </p:txBody>
      </p:sp>
      <p:sp>
        <p:nvSpPr>
          <p:cNvPr id="10" name="Oval 8">
            <a:extLst>
              <a:ext uri="{FF2B5EF4-FFF2-40B4-BE49-F238E27FC236}">
                <a16:creationId xmlns:a16="http://schemas.microsoft.com/office/drawing/2014/main" id="{838BA0DB-F924-2C41-BEBB-1C4051BA4C8E}"/>
              </a:ext>
            </a:extLst>
          </p:cNvPr>
          <p:cNvSpPr>
            <a:spLocks noChangeArrowheads="1"/>
          </p:cNvSpPr>
          <p:nvPr/>
        </p:nvSpPr>
        <p:spPr bwMode="auto">
          <a:xfrm>
            <a:off x="6252462" y="4371476"/>
            <a:ext cx="1307523" cy="863092"/>
          </a:xfrm>
          <a:prstGeom prst="ellipse">
            <a:avLst/>
          </a:prstGeom>
          <a:solidFill>
            <a:schemeClr val="accent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1" name="Object 9">
            <a:hlinkClick r:id="" action="ppaction://ole?verb=0"/>
            <a:extLst>
              <a:ext uri="{FF2B5EF4-FFF2-40B4-BE49-F238E27FC236}">
                <a16:creationId xmlns:a16="http://schemas.microsoft.com/office/drawing/2014/main" id="{835937CB-5FD0-854F-B6C7-FF6CF2ABF379}"/>
              </a:ext>
            </a:extLst>
          </p:cNvPr>
          <p:cNvGraphicFramePr>
            <a:graphicFrameLocks/>
          </p:cNvGraphicFramePr>
          <p:nvPr>
            <p:extLst>
              <p:ext uri="{D42A27DB-BD31-4B8C-83A1-F6EECF244321}">
                <p14:modId xmlns:p14="http://schemas.microsoft.com/office/powerpoint/2010/main" val="1040181244"/>
              </p:ext>
            </p:extLst>
          </p:nvPr>
        </p:nvGraphicFramePr>
        <p:xfrm>
          <a:off x="5280974" y="3790011"/>
          <a:ext cx="2679115" cy="404924"/>
        </p:xfrm>
        <a:graphic>
          <a:graphicData uri="http://schemas.openxmlformats.org/presentationml/2006/ole">
            <mc:AlternateContent xmlns:mc="http://schemas.openxmlformats.org/markup-compatibility/2006">
              <mc:Choice xmlns:v="urn:schemas-microsoft-com:vml" Requires="v">
                <p:oleObj spid="_x0000_s16409" name="MathType Equation" r:id="rId3" imgW="3260520" imgH="466560" progId="Equation">
                  <p:embed/>
                </p:oleObj>
              </mc:Choice>
              <mc:Fallback>
                <p:oleObj name="MathType Equation" r:id="rId3" imgW="3260520" imgH="466560" progId="Equation">
                  <p:embed/>
                  <p:pic>
                    <p:nvPicPr>
                      <p:cNvPr id="69641" name="Object 9">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974" y="3790011"/>
                        <a:ext cx="2679115" cy="40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10">
            <a:hlinkClick r:id="" action="ppaction://ole?verb=0"/>
            <a:extLst>
              <a:ext uri="{FF2B5EF4-FFF2-40B4-BE49-F238E27FC236}">
                <a16:creationId xmlns:a16="http://schemas.microsoft.com/office/drawing/2014/main" id="{F91CDA74-8176-4241-A889-3C1AFFA4384D}"/>
              </a:ext>
            </a:extLst>
          </p:cNvPr>
          <p:cNvGraphicFramePr>
            <a:graphicFrameLocks/>
          </p:cNvGraphicFramePr>
          <p:nvPr>
            <p:extLst>
              <p:ext uri="{D42A27DB-BD31-4B8C-83A1-F6EECF244321}">
                <p14:modId xmlns:p14="http://schemas.microsoft.com/office/powerpoint/2010/main" val="2831336600"/>
              </p:ext>
            </p:extLst>
          </p:nvPr>
        </p:nvGraphicFramePr>
        <p:xfrm>
          <a:off x="8969605" y="5436801"/>
          <a:ext cx="2879166" cy="631907"/>
        </p:xfrm>
        <a:graphic>
          <a:graphicData uri="http://schemas.openxmlformats.org/presentationml/2006/ole">
            <mc:AlternateContent xmlns:mc="http://schemas.openxmlformats.org/markup-compatibility/2006">
              <mc:Choice xmlns:v="urn:schemas-microsoft-com:vml" Requires="v">
                <p:oleObj spid="_x0000_s16410" name="MathType Equation" r:id="rId5" imgW="3503520" imgH="722160" progId="Equation">
                  <p:embed/>
                </p:oleObj>
              </mc:Choice>
              <mc:Fallback>
                <p:oleObj name="MathType Equation" r:id="rId5" imgW="3503520" imgH="722160" progId="Equation">
                  <p:embed/>
                  <p:pic>
                    <p:nvPicPr>
                      <p:cNvPr id="69642" name="Object 10">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605" y="5436801"/>
                        <a:ext cx="2879166" cy="63190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3" name="Rectangle 11">
            <a:extLst>
              <a:ext uri="{FF2B5EF4-FFF2-40B4-BE49-F238E27FC236}">
                <a16:creationId xmlns:a16="http://schemas.microsoft.com/office/drawing/2014/main" id="{55252DBE-2FD0-4546-BCE3-5DA93A168FDD}"/>
              </a:ext>
            </a:extLst>
          </p:cNvPr>
          <p:cNvSpPr>
            <a:spLocks noChangeArrowheads="1"/>
          </p:cNvSpPr>
          <p:nvPr/>
        </p:nvSpPr>
        <p:spPr bwMode="auto">
          <a:xfrm>
            <a:off x="5545147" y="435186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solidFill>
                  <a:schemeClr val="tx2"/>
                </a:solidFill>
                <a:latin typeface="Wingdings" charset="2"/>
              </a:rPr>
              <a:t></a:t>
            </a:r>
            <a:r>
              <a:rPr lang="en-US" altLang="x-none" sz="3200" b="1" dirty="0">
                <a:solidFill>
                  <a:schemeClr val="tx2"/>
                </a:solidFill>
              </a:rPr>
              <a:t> </a:t>
            </a:r>
          </a:p>
        </p:txBody>
      </p:sp>
      <p:sp>
        <p:nvSpPr>
          <p:cNvPr id="14" name="Rectangle 12">
            <a:extLst>
              <a:ext uri="{FF2B5EF4-FFF2-40B4-BE49-F238E27FC236}">
                <a16:creationId xmlns:a16="http://schemas.microsoft.com/office/drawing/2014/main" id="{0942D390-E13B-0944-B4E0-0BB91E70DD77}"/>
              </a:ext>
            </a:extLst>
          </p:cNvPr>
          <p:cNvSpPr>
            <a:spLocks noChangeArrowheads="1"/>
          </p:cNvSpPr>
          <p:nvPr/>
        </p:nvSpPr>
        <p:spPr bwMode="auto">
          <a:xfrm>
            <a:off x="6699689" y="4365872"/>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sp>
        <p:nvSpPr>
          <p:cNvPr id="15" name="Rectangle 13">
            <a:extLst>
              <a:ext uri="{FF2B5EF4-FFF2-40B4-BE49-F238E27FC236}">
                <a16:creationId xmlns:a16="http://schemas.microsoft.com/office/drawing/2014/main" id="{DB2E4549-0E7A-D546-8719-26B51A603D0D}"/>
              </a:ext>
            </a:extLst>
          </p:cNvPr>
          <p:cNvSpPr>
            <a:spLocks noChangeArrowheads="1"/>
          </p:cNvSpPr>
          <p:nvPr/>
        </p:nvSpPr>
        <p:spPr bwMode="auto">
          <a:xfrm>
            <a:off x="7622801" y="3294013"/>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6" name="Rectangle 14">
            <a:extLst>
              <a:ext uri="{FF2B5EF4-FFF2-40B4-BE49-F238E27FC236}">
                <a16:creationId xmlns:a16="http://schemas.microsoft.com/office/drawing/2014/main" id="{B95B36E1-A9EC-3940-92AC-5472255B9905}"/>
              </a:ext>
            </a:extLst>
          </p:cNvPr>
          <p:cNvSpPr>
            <a:spLocks noChangeArrowheads="1"/>
          </p:cNvSpPr>
          <p:nvPr/>
        </p:nvSpPr>
        <p:spPr bwMode="auto">
          <a:xfrm>
            <a:off x="6160990" y="526679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solidFill>
                  <a:schemeClr val="tx2"/>
                </a:solidFill>
                <a:latin typeface="Wingdings" charset="2"/>
              </a:rPr>
              <a:t></a:t>
            </a:r>
            <a:r>
              <a:rPr lang="en-US" altLang="x-none" sz="3200" b="1">
                <a:solidFill>
                  <a:schemeClr val="tx2"/>
                </a:solidFill>
              </a:rPr>
              <a:t> </a:t>
            </a:r>
          </a:p>
        </p:txBody>
      </p:sp>
      <p:sp>
        <p:nvSpPr>
          <p:cNvPr id="17" name="Rectangle 15">
            <a:extLst>
              <a:ext uri="{FF2B5EF4-FFF2-40B4-BE49-F238E27FC236}">
                <a16:creationId xmlns:a16="http://schemas.microsoft.com/office/drawing/2014/main" id="{E465DCF7-6B37-D445-9871-A5C357D2203C}"/>
              </a:ext>
            </a:extLst>
          </p:cNvPr>
          <p:cNvSpPr>
            <a:spLocks noChangeArrowheads="1"/>
          </p:cNvSpPr>
          <p:nvPr/>
        </p:nvSpPr>
        <p:spPr bwMode="auto">
          <a:xfrm>
            <a:off x="6550632" y="4755385"/>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nvGrpSpPr>
          <p:cNvPr id="30" name="Group 29">
            <a:extLst>
              <a:ext uri="{FF2B5EF4-FFF2-40B4-BE49-F238E27FC236}">
                <a16:creationId xmlns:a16="http://schemas.microsoft.com/office/drawing/2014/main" id="{0A349364-40B5-C448-9414-50BF0A4B0862}"/>
              </a:ext>
            </a:extLst>
          </p:cNvPr>
          <p:cNvGrpSpPr/>
          <p:nvPr/>
        </p:nvGrpSpPr>
        <p:grpSpPr>
          <a:xfrm>
            <a:off x="9514152" y="2158853"/>
            <a:ext cx="1307523" cy="939800"/>
            <a:chOff x="9538268" y="3564429"/>
            <a:chExt cx="1307523" cy="939800"/>
          </a:xfrm>
        </p:grpSpPr>
        <p:grpSp>
          <p:nvGrpSpPr>
            <p:cNvPr id="29" name="Group 28">
              <a:extLst>
                <a:ext uri="{FF2B5EF4-FFF2-40B4-BE49-F238E27FC236}">
                  <a16:creationId xmlns:a16="http://schemas.microsoft.com/office/drawing/2014/main" id="{05389C4C-081F-A541-8DCA-C42C8BC92B17}"/>
                </a:ext>
              </a:extLst>
            </p:cNvPr>
            <p:cNvGrpSpPr/>
            <p:nvPr/>
          </p:nvGrpSpPr>
          <p:grpSpPr>
            <a:xfrm>
              <a:off x="9538268" y="3564429"/>
              <a:ext cx="1307523" cy="863092"/>
              <a:chOff x="9538268" y="3564429"/>
              <a:chExt cx="1307523" cy="863092"/>
            </a:xfrm>
          </p:grpSpPr>
          <p:sp>
            <p:nvSpPr>
              <p:cNvPr id="9" name="Oval 7">
                <a:extLst>
                  <a:ext uri="{FF2B5EF4-FFF2-40B4-BE49-F238E27FC236}">
                    <a16:creationId xmlns:a16="http://schemas.microsoft.com/office/drawing/2014/main" id="{51ED781E-EA14-7E4B-8575-9D9A00945DA5}"/>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18" name="Rectangle 16">
                <a:extLst>
                  <a:ext uri="{FF2B5EF4-FFF2-40B4-BE49-F238E27FC236}">
                    <a16:creationId xmlns:a16="http://schemas.microsoft.com/office/drawing/2014/main" id="{E7BC92C7-4A8A-6445-A0E1-1772962C177A}"/>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19" name="Rectangle 17">
              <a:extLst>
                <a:ext uri="{FF2B5EF4-FFF2-40B4-BE49-F238E27FC236}">
                  <a16:creationId xmlns:a16="http://schemas.microsoft.com/office/drawing/2014/main" id="{DE96CC7D-E851-4E41-9F7B-D30E622B037E}"/>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20" name="Group 20">
            <a:extLst>
              <a:ext uri="{FF2B5EF4-FFF2-40B4-BE49-F238E27FC236}">
                <a16:creationId xmlns:a16="http://schemas.microsoft.com/office/drawing/2014/main" id="{71B228EB-6995-FC45-856F-7C919064C666}"/>
              </a:ext>
            </a:extLst>
          </p:cNvPr>
          <p:cNvGrpSpPr>
            <a:grpSpLocks/>
          </p:cNvGrpSpPr>
          <p:nvPr/>
        </p:nvGrpSpPr>
        <p:grpSpPr bwMode="auto">
          <a:xfrm rot="19520621">
            <a:off x="8127443" y="3039737"/>
            <a:ext cx="1833231" cy="747301"/>
            <a:chOff x="2087" y="2940"/>
            <a:chExt cx="1958" cy="693"/>
          </a:xfrm>
          <a:solidFill>
            <a:schemeClr val="tx2"/>
          </a:solidFill>
        </p:grpSpPr>
        <p:sp>
          <p:nvSpPr>
            <p:cNvPr id="21" name="Freeform 18">
              <a:extLst>
                <a:ext uri="{FF2B5EF4-FFF2-40B4-BE49-F238E27FC236}">
                  <a16:creationId xmlns:a16="http://schemas.microsoft.com/office/drawing/2014/main" id="{7359DEA1-D849-7248-9CE0-65CCC4335E1D}"/>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Freeform 19">
              <a:extLst>
                <a:ext uri="{FF2B5EF4-FFF2-40B4-BE49-F238E27FC236}">
                  <a16:creationId xmlns:a16="http://schemas.microsoft.com/office/drawing/2014/main" id="{7313D69F-E0DF-744E-B2B6-C13C830C7166}"/>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23">
            <a:extLst>
              <a:ext uri="{FF2B5EF4-FFF2-40B4-BE49-F238E27FC236}">
                <a16:creationId xmlns:a16="http://schemas.microsoft.com/office/drawing/2014/main" id="{1C09EACA-127B-4C42-A6C1-C3FC5A3ECC3E}"/>
              </a:ext>
            </a:extLst>
          </p:cNvPr>
          <p:cNvGrpSpPr>
            <a:grpSpLocks/>
          </p:cNvGrpSpPr>
          <p:nvPr/>
        </p:nvGrpSpPr>
        <p:grpSpPr bwMode="auto">
          <a:xfrm rot="19441997">
            <a:off x="7497538" y="2129286"/>
            <a:ext cx="2048889" cy="777623"/>
            <a:chOff x="2110" y="1457"/>
            <a:chExt cx="1567" cy="555"/>
          </a:xfrm>
          <a:solidFill>
            <a:schemeClr val="tx2"/>
          </a:solidFill>
        </p:grpSpPr>
        <p:sp>
          <p:nvSpPr>
            <p:cNvPr id="24" name="Freeform 21">
              <a:extLst>
                <a:ext uri="{FF2B5EF4-FFF2-40B4-BE49-F238E27FC236}">
                  <a16:creationId xmlns:a16="http://schemas.microsoft.com/office/drawing/2014/main" id="{125AF685-EE6D-354B-8984-1635BCA4919E}"/>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Freeform 22">
              <a:extLst>
                <a:ext uri="{FF2B5EF4-FFF2-40B4-BE49-F238E27FC236}">
                  <a16:creationId xmlns:a16="http://schemas.microsoft.com/office/drawing/2014/main" id="{0227916A-F1D2-384C-92F3-8D71A0496A4D}"/>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1" name="Group 30">
            <a:extLst>
              <a:ext uri="{FF2B5EF4-FFF2-40B4-BE49-F238E27FC236}">
                <a16:creationId xmlns:a16="http://schemas.microsoft.com/office/drawing/2014/main" id="{D9E71089-7FA5-2A44-9F2A-45851BBF7D30}"/>
              </a:ext>
            </a:extLst>
          </p:cNvPr>
          <p:cNvGrpSpPr/>
          <p:nvPr/>
        </p:nvGrpSpPr>
        <p:grpSpPr>
          <a:xfrm>
            <a:off x="10043027" y="4457028"/>
            <a:ext cx="1307523" cy="939800"/>
            <a:chOff x="9538268" y="3564429"/>
            <a:chExt cx="1307523" cy="939800"/>
          </a:xfrm>
        </p:grpSpPr>
        <p:grpSp>
          <p:nvGrpSpPr>
            <p:cNvPr id="32" name="Group 31">
              <a:extLst>
                <a:ext uri="{FF2B5EF4-FFF2-40B4-BE49-F238E27FC236}">
                  <a16:creationId xmlns:a16="http://schemas.microsoft.com/office/drawing/2014/main" id="{4FAAC008-8D94-AB4E-B650-564D4EE260F1}"/>
                </a:ext>
              </a:extLst>
            </p:cNvPr>
            <p:cNvGrpSpPr/>
            <p:nvPr/>
          </p:nvGrpSpPr>
          <p:grpSpPr>
            <a:xfrm>
              <a:off x="9538268" y="3564429"/>
              <a:ext cx="1307523" cy="863092"/>
              <a:chOff x="9538268" y="3564429"/>
              <a:chExt cx="1307523" cy="863092"/>
            </a:xfrm>
          </p:grpSpPr>
          <p:sp>
            <p:nvSpPr>
              <p:cNvPr id="34" name="Oval 7">
                <a:extLst>
                  <a:ext uri="{FF2B5EF4-FFF2-40B4-BE49-F238E27FC236}">
                    <a16:creationId xmlns:a16="http://schemas.microsoft.com/office/drawing/2014/main" id="{907FA803-AFF1-C947-B567-74324DA3C030}"/>
                  </a:ext>
                </a:extLst>
              </p:cNvPr>
              <p:cNvSpPr>
                <a:spLocks noChangeArrowheads="1"/>
              </p:cNvSpPr>
              <p:nvPr/>
            </p:nvSpPr>
            <p:spPr bwMode="auto">
              <a:xfrm>
                <a:off x="9538268" y="3564429"/>
                <a:ext cx="1307523" cy="863092"/>
              </a:xfrm>
              <a:prstGeom prst="ellipse">
                <a:avLst/>
              </a:prstGeom>
              <a:solidFill>
                <a:schemeClr val="accent1"/>
              </a:solidFill>
              <a:ln w="12700">
                <a:solidFill>
                  <a:srgbClr val="000000"/>
                </a:solidFill>
                <a:round/>
                <a:headEnd/>
                <a:tailEnd/>
              </a:ln>
              <a:effectLst>
                <a:outerShdw blurRad="63500" dist="107763" dir="2700000" algn="ctr" rotWithShape="0">
                  <a:srgbClr val="000000">
                    <a:alpha val="74998"/>
                  </a:srgbClr>
                </a:outerShdw>
              </a:effectLst>
            </p:spPr>
            <p:txBody>
              <a:bodyPr wrap="none" anchor="ctr"/>
              <a:lstStyle/>
              <a:p>
                <a:endParaRPr lang="en-US"/>
              </a:p>
            </p:txBody>
          </p:sp>
          <p:sp>
            <p:nvSpPr>
              <p:cNvPr id="35" name="Rectangle 16">
                <a:extLst>
                  <a:ext uri="{FF2B5EF4-FFF2-40B4-BE49-F238E27FC236}">
                    <a16:creationId xmlns:a16="http://schemas.microsoft.com/office/drawing/2014/main" id="{3F4C7072-ADE7-5B47-AE38-0C63D4BD5E52}"/>
                  </a:ext>
                </a:extLst>
              </p:cNvPr>
              <p:cNvSpPr>
                <a:spLocks noChangeArrowheads="1"/>
              </p:cNvSpPr>
              <p:nvPr/>
            </p:nvSpPr>
            <p:spPr bwMode="auto">
              <a:xfrm>
                <a:off x="10053487" y="3600859"/>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dirty="0">
                    <a:latin typeface="Wingdings" charset="2"/>
                  </a:rPr>
                  <a:t></a:t>
                </a:r>
                <a:r>
                  <a:rPr lang="en-US" altLang="x-none" sz="3200" b="1" dirty="0"/>
                  <a:t> </a:t>
                </a:r>
              </a:p>
            </p:txBody>
          </p:sp>
        </p:grpSp>
        <p:sp>
          <p:nvSpPr>
            <p:cNvPr id="33" name="Rectangle 17">
              <a:extLst>
                <a:ext uri="{FF2B5EF4-FFF2-40B4-BE49-F238E27FC236}">
                  <a16:creationId xmlns:a16="http://schemas.microsoft.com/office/drawing/2014/main" id="{C299D06E-8190-F045-81D7-BB5FD9E4FE12}"/>
                </a:ext>
              </a:extLst>
            </p:cNvPr>
            <p:cNvSpPr>
              <a:spLocks noChangeArrowheads="1"/>
            </p:cNvSpPr>
            <p:nvPr/>
          </p:nvSpPr>
          <p:spPr bwMode="auto">
            <a:xfrm>
              <a:off x="9904429" y="3990371"/>
              <a:ext cx="529439" cy="5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spcBef>
                  <a:spcPct val="50000"/>
                </a:spcBef>
              </a:pPr>
              <a:r>
                <a:rPr lang="en-US" altLang="x-none" sz="3200" b="1">
                  <a:latin typeface="Wingdings" charset="2"/>
                </a:rPr>
                <a:t></a:t>
              </a:r>
              <a:r>
                <a:rPr lang="en-US" altLang="x-none" sz="3200" b="1"/>
                <a:t> </a:t>
              </a:r>
            </a:p>
          </p:txBody>
        </p:sp>
      </p:grpSp>
      <p:grpSp>
        <p:nvGrpSpPr>
          <p:cNvPr id="36" name="Group 20">
            <a:extLst>
              <a:ext uri="{FF2B5EF4-FFF2-40B4-BE49-F238E27FC236}">
                <a16:creationId xmlns:a16="http://schemas.microsoft.com/office/drawing/2014/main" id="{A871446C-AD53-7548-94F8-51D34EB30752}"/>
              </a:ext>
            </a:extLst>
          </p:cNvPr>
          <p:cNvGrpSpPr>
            <a:grpSpLocks/>
          </p:cNvGrpSpPr>
          <p:nvPr/>
        </p:nvGrpSpPr>
        <p:grpSpPr bwMode="auto">
          <a:xfrm rot="5695582">
            <a:off x="9268843" y="3632234"/>
            <a:ext cx="1693261" cy="602804"/>
            <a:chOff x="2087" y="2940"/>
            <a:chExt cx="1958" cy="693"/>
          </a:xfrm>
          <a:solidFill>
            <a:schemeClr val="tx2"/>
          </a:solidFill>
        </p:grpSpPr>
        <p:sp>
          <p:nvSpPr>
            <p:cNvPr id="37" name="Freeform 18">
              <a:extLst>
                <a:ext uri="{FF2B5EF4-FFF2-40B4-BE49-F238E27FC236}">
                  <a16:creationId xmlns:a16="http://schemas.microsoft.com/office/drawing/2014/main" id="{E8F1C2B5-81EF-9547-B48C-0EC284CF7EC6}"/>
                </a:ext>
              </a:extLst>
            </p:cNvPr>
            <p:cNvSpPr>
              <a:spLocks/>
            </p:cNvSpPr>
            <p:nvPr/>
          </p:nvSpPr>
          <p:spPr bwMode="auto">
            <a:xfrm>
              <a:off x="2087" y="2940"/>
              <a:ext cx="1958" cy="655"/>
            </a:xfrm>
            <a:custGeom>
              <a:avLst/>
              <a:gdLst>
                <a:gd name="T0" fmla="*/ 38 w 1958"/>
                <a:gd name="T1" fmla="*/ 357 h 655"/>
                <a:gd name="T2" fmla="*/ 139 w 1958"/>
                <a:gd name="T3" fmla="*/ 422 h 655"/>
                <a:gd name="T4" fmla="*/ 270 w 1958"/>
                <a:gd name="T5" fmla="*/ 486 h 655"/>
                <a:gd name="T6" fmla="*/ 408 w 1958"/>
                <a:gd name="T7" fmla="*/ 533 h 655"/>
                <a:gd name="T8" fmla="*/ 565 w 1958"/>
                <a:gd name="T9" fmla="*/ 581 h 655"/>
                <a:gd name="T10" fmla="*/ 733 w 1958"/>
                <a:gd name="T11" fmla="*/ 614 h 655"/>
                <a:gd name="T12" fmla="*/ 937 w 1958"/>
                <a:gd name="T13" fmla="*/ 636 h 655"/>
                <a:gd name="T14" fmla="*/ 1118 w 1958"/>
                <a:gd name="T15" fmla="*/ 643 h 655"/>
                <a:gd name="T16" fmla="*/ 1302 w 1958"/>
                <a:gd name="T17" fmla="*/ 615 h 655"/>
                <a:gd name="T18" fmla="*/ 1471 w 1958"/>
                <a:gd name="T19" fmla="*/ 563 h 655"/>
                <a:gd name="T20" fmla="*/ 1571 w 1958"/>
                <a:gd name="T21" fmla="*/ 505 h 655"/>
                <a:gd name="T22" fmla="*/ 1647 w 1958"/>
                <a:gd name="T23" fmla="*/ 449 h 655"/>
                <a:gd name="T24" fmla="*/ 1807 w 1958"/>
                <a:gd name="T25" fmla="*/ 654 h 655"/>
                <a:gd name="T26" fmla="*/ 1825 w 1958"/>
                <a:gd name="T27" fmla="*/ 473 h 655"/>
                <a:gd name="T28" fmla="*/ 1866 w 1958"/>
                <a:gd name="T29" fmla="*/ 277 h 655"/>
                <a:gd name="T30" fmla="*/ 1957 w 1958"/>
                <a:gd name="T31" fmla="*/ 127 h 655"/>
                <a:gd name="T32" fmla="*/ 1839 w 1958"/>
                <a:gd name="T33" fmla="*/ 83 h 655"/>
                <a:gd name="T34" fmla="*/ 1640 w 1958"/>
                <a:gd name="T35" fmla="*/ 71 h 655"/>
                <a:gd name="T36" fmla="*/ 1496 w 1958"/>
                <a:gd name="T37" fmla="*/ 36 h 655"/>
                <a:gd name="T38" fmla="*/ 1541 w 1958"/>
                <a:gd name="T39" fmla="*/ 197 h 655"/>
                <a:gd name="T40" fmla="*/ 1419 w 1958"/>
                <a:gd name="T41" fmla="*/ 291 h 655"/>
                <a:gd name="T42" fmla="*/ 1265 w 1958"/>
                <a:gd name="T43" fmla="*/ 360 h 655"/>
                <a:gd name="T44" fmla="*/ 1086 w 1958"/>
                <a:gd name="T45" fmla="*/ 411 h 655"/>
                <a:gd name="T46" fmla="*/ 855 w 1958"/>
                <a:gd name="T47" fmla="*/ 445 h 655"/>
                <a:gd name="T48" fmla="*/ 649 w 1958"/>
                <a:gd name="T49" fmla="*/ 447 h 655"/>
                <a:gd name="T50" fmla="*/ 551 w 1958"/>
                <a:gd name="T51" fmla="*/ 444 h 655"/>
                <a:gd name="T52" fmla="*/ 468 w 1958"/>
                <a:gd name="T53" fmla="*/ 434 h 655"/>
                <a:gd name="T54" fmla="*/ 335 w 1958"/>
                <a:gd name="T55" fmla="*/ 412 h 655"/>
                <a:gd name="T56" fmla="*/ 252 w 1958"/>
                <a:gd name="T57" fmla="*/ 392 h 655"/>
                <a:gd name="T58" fmla="*/ 173 w 1958"/>
                <a:gd name="T59" fmla="*/ 368 h 655"/>
                <a:gd name="T60" fmla="*/ 86 w 1958"/>
                <a:gd name="T61" fmla="*/ 331 h 655"/>
                <a:gd name="T62" fmla="*/ 0 w 1958"/>
                <a:gd name="T63" fmla="*/ 291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8" h="655">
                  <a:moveTo>
                    <a:pt x="0" y="291"/>
                  </a:moveTo>
                  <a:lnTo>
                    <a:pt x="38" y="357"/>
                  </a:lnTo>
                  <a:lnTo>
                    <a:pt x="95" y="393"/>
                  </a:lnTo>
                  <a:lnTo>
                    <a:pt x="139" y="422"/>
                  </a:lnTo>
                  <a:lnTo>
                    <a:pt x="200" y="455"/>
                  </a:lnTo>
                  <a:lnTo>
                    <a:pt x="270" y="486"/>
                  </a:lnTo>
                  <a:lnTo>
                    <a:pt x="329" y="503"/>
                  </a:lnTo>
                  <a:lnTo>
                    <a:pt x="408" y="533"/>
                  </a:lnTo>
                  <a:lnTo>
                    <a:pt x="488" y="557"/>
                  </a:lnTo>
                  <a:lnTo>
                    <a:pt x="565" y="581"/>
                  </a:lnTo>
                  <a:lnTo>
                    <a:pt x="664" y="604"/>
                  </a:lnTo>
                  <a:lnTo>
                    <a:pt x="733" y="614"/>
                  </a:lnTo>
                  <a:lnTo>
                    <a:pt x="830" y="625"/>
                  </a:lnTo>
                  <a:lnTo>
                    <a:pt x="937" y="636"/>
                  </a:lnTo>
                  <a:lnTo>
                    <a:pt x="1040" y="642"/>
                  </a:lnTo>
                  <a:lnTo>
                    <a:pt x="1118" y="643"/>
                  </a:lnTo>
                  <a:lnTo>
                    <a:pt x="1219" y="630"/>
                  </a:lnTo>
                  <a:lnTo>
                    <a:pt x="1302" y="615"/>
                  </a:lnTo>
                  <a:lnTo>
                    <a:pt x="1387" y="593"/>
                  </a:lnTo>
                  <a:lnTo>
                    <a:pt x="1471" y="563"/>
                  </a:lnTo>
                  <a:lnTo>
                    <a:pt x="1518" y="538"/>
                  </a:lnTo>
                  <a:lnTo>
                    <a:pt x="1571" y="505"/>
                  </a:lnTo>
                  <a:lnTo>
                    <a:pt x="1610" y="476"/>
                  </a:lnTo>
                  <a:lnTo>
                    <a:pt x="1647" y="449"/>
                  </a:lnTo>
                  <a:lnTo>
                    <a:pt x="1671" y="421"/>
                  </a:lnTo>
                  <a:lnTo>
                    <a:pt x="1807" y="654"/>
                  </a:lnTo>
                  <a:lnTo>
                    <a:pt x="1813" y="571"/>
                  </a:lnTo>
                  <a:lnTo>
                    <a:pt x="1825" y="473"/>
                  </a:lnTo>
                  <a:lnTo>
                    <a:pt x="1839" y="375"/>
                  </a:lnTo>
                  <a:lnTo>
                    <a:pt x="1866" y="277"/>
                  </a:lnTo>
                  <a:lnTo>
                    <a:pt x="1894" y="213"/>
                  </a:lnTo>
                  <a:lnTo>
                    <a:pt x="1957" y="127"/>
                  </a:lnTo>
                  <a:lnTo>
                    <a:pt x="1926" y="77"/>
                  </a:lnTo>
                  <a:lnTo>
                    <a:pt x="1839" y="83"/>
                  </a:lnTo>
                  <a:lnTo>
                    <a:pt x="1744" y="86"/>
                  </a:lnTo>
                  <a:lnTo>
                    <a:pt x="1640" y="71"/>
                  </a:lnTo>
                  <a:lnTo>
                    <a:pt x="1550" y="52"/>
                  </a:lnTo>
                  <a:lnTo>
                    <a:pt x="1496" y="36"/>
                  </a:lnTo>
                  <a:lnTo>
                    <a:pt x="1427" y="0"/>
                  </a:lnTo>
                  <a:lnTo>
                    <a:pt x="1541" y="197"/>
                  </a:lnTo>
                  <a:lnTo>
                    <a:pt x="1478" y="251"/>
                  </a:lnTo>
                  <a:lnTo>
                    <a:pt x="1419" y="291"/>
                  </a:lnTo>
                  <a:lnTo>
                    <a:pt x="1343" y="330"/>
                  </a:lnTo>
                  <a:lnTo>
                    <a:pt x="1265" y="360"/>
                  </a:lnTo>
                  <a:lnTo>
                    <a:pt x="1170" y="389"/>
                  </a:lnTo>
                  <a:lnTo>
                    <a:pt x="1086" y="411"/>
                  </a:lnTo>
                  <a:lnTo>
                    <a:pt x="961" y="435"/>
                  </a:lnTo>
                  <a:lnTo>
                    <a:pt x="855" y="445"/>
                  </a:lnTo>
                  <a:lnTo>
                    <a:pt x="758" y="449"/>
                  </a:lnTo>
                  <a:lnTo>
                    <a:pt x="649" y="447"/>
                  </a:lnTo>
                  <a:lnTo>
                    <a:pt x="598" y="445"/>
                  </a:lnTo>
                  <a:lnTo>
                    <a:pt x="551" y="444"/>
                  </a:lnTo>
                  <a:lnTo>
                    <a:pt x="509" y="438"/>
                  </a:lnTo>
                  <a:lnTo>
                    <a:pt x="468" y="434"/>
                  </a:lnTo>
                  <a:lnTo>
                    <a:pt x="391" y="425"/>
                  </a:lnTo>
                  <a:lnTo>
                    <a:pt x="335" y="412"/>
                  </a:lnTo>
                  <a:lnTo>
                    <a:pt x="294" y="402"/>
                  </a:lnTo>
                  <a:lnTo>
                    <a:pt x="252" y="392"/>
                  </a:lnTo>
                  <a:lnTo>
                    <a:pt x="210" y="378"/>
                  </a:lnTo>
                  <a:lnTo>
                    <a:pt x="173" y="368"/>
                  </a:lnTo>
                  <a:lnTo>
                    <a:pt x="131" y="352"/>
                  </a:lnTo>
                  <a:lnTo>
                    <a:pt x="86" y="331"/>
                  </a:lnTo>
                  <a:lnTo>
                    <a:pt x="39" y="312"/>
                  </a:lnTo>
                  <a:lnTo>
                    <a:pt x="0"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Freeform 19">
              <a:extLst>
                <a:ext uri="{FF2B5EF4-FFF2-40B4-BE49-F238E27FC236}">
                  <a16:creationId xmlns:a16="http://schemas.microsoft.com/office/drawing/2014/main" id="{FFED7A7E-9491-D34E-8DF0-3FCE402DC0F9}"/>
                </a:ext>
              </a:extLst>
            </p:cNvPr>
            <p:cNvSpPr>
              <a:spLocks/>
            </p:cNvSpPr>
            <p:nvPr/>
          </p:nvSpPr>
          <p:spPr bwMode="auto">
            <a:xfrm>
              <a:off x="2127" y="2997"/>
              <a:ext cx="1918" cy="636"/>
            </a:xfrm>
            <a:custGeom>
              <a:avLst/>
              <a:gdLst>
                <a:gd name="T0" fmla="*/ 0 w 1918"/>
                <a:gd name="T1" fmla="*/ 297 h 636"/>
                <a:gd name="T2" fmla="*/ 52 w 1918"/>
                <a:gd name="T3" fmla="*/ 342 h 636"/>
                <a:gd name="T4" fmla="*/ 97 w 1918"/>
                <a:gd name="T5" fmla="*/ 377 h 636"/>
                <a:gd name="T6" fmla="*/ 139 w 1918"/>
                <a:gd name="T7" fmla="*/ 403 h 636"/>
                <a:gd name="T8" fmla="*/ 187 w 1918"/>
                <a:gd name="T9" fmla="*/ 432 h 636"/>
                <a:gd name="T10" fmla="*/ 256 w 1918"/>
                <a:gd name="T11" fmla="*/ 472 h 636"/>
                <a:gd name="T12" fmla="*/ 325 w 1918"/>
                <a:gd name="T13" fmla="*/ 504 h 636"/>
                <a:gd name="T14" fmla="*/ 405 w 1918"/>
                <a:gd name="T15" fmla="*/ 534 h 636"/>
                <a:gd name="T16" fmla="*/ 485 w 1918"/>
                <a:gd name="T17" fmla="*/ 558 h 636"/>
                <a:gd name="T18" fmla="*/ 560 w 1918"/>
                <a:gd name="T19" fmla="*/ 578 h 636"/>
                <a:gd name="T20" fmla="*/ 657 w 1918"/>
                <a:gd name="T21" fmla="*/ 600 h 636"/>
                <a:gd name="T22" fmla="*/ 727 w 1918"/>
                <a:gd name="T23" fmla="*/ 611 h 636"/>
                <a:gd name="T24" fmla="*/ 823 w 1918"/>
                <a:gd name="T25" fmla="*/ 620 h 636"/>
                <a:gd name="T26" fmla="*/ 928 w 1918"/>
                <a:gd name="T27" fmla="*/ 630 h 636"/>
                <a:gd name="T28" fmla="*/ 1032 w 1918"/>
                <a:gd name="T29" fmla="*/ 634 h 636"/>
                <a:gd name="T30" fmla="*/ 1109 w 1918"/>
                <a:gd name="T31" fmla="*/ 635 h 636"/>
                <a:gd name="T32" fmla="*/ 1211 w 1918"/>
                <a:gd name="T33" fmla="*/ 622 h 636"/>
                <a:gd name="T34" fmla="*/ 1291 w 1918"/>
                <a:gd name="T35" fmla="*/ 606 h 636"/>
                <a:gd name="T36" fmla="*/ 1376 w 1918"/>
                <a:gd name="T37" fmla="*/ 584 h 636"/>
                <a:gd name="T38" fmla="*/ 1461 w 1918"/>
                <a:gd name="T39" fmla="*/ 554 h 636"/>
                <a:gd name="T40" fmla="*/ 1508 w 1918"/>
                <a:gd name="T41" fmla="*/ 532 h 636"/>
                <a:gd name="T42" fmla="*/ 1561 w 1918"/>
                <a:gd name="T43" fmla="*/ 498 h 636"/>
                <a:gd name="T44" fmla="*/ 1599 w 1918"/>
                <a:gd name="T45" fmla="*/ 468 h 636"/>
                <a:gd name="T46" fmla="*/ 1636 w 1918"/>
                <a:gd name="T47" fmla="*/ 439 h 636"/>
                <a:gd name="T48" fmla="*/ 1663 w 1918"/>
                <a:gd name="T49" fmla="*/ 413 h 636"/>
                <a:gd name="T50" fmla="*/ 1774 w 1918"/>
                <a:gd name="T51" fmla="*/ 606 h 636"/>
                <a:gd name="T52" fmla="*/ 1782 w 1918"/>
                <a:gd name="T53" fmla="*/ 519 h 636"/>
                <a:gd name="T54" fmla="*/ 1795 w 1918"/>
                <a:gd name="T55" fmla="*/ 439 h 636"/>
                <a:gd name="T56" fmla="*/ 1812 w 1918"/>
                <a:gd name="T57" fmla="*/ 332 h 636"/>
                <a:gd name="T58" fmla="*/ 1840 w 1918"/>
                <a:gd name="T59" fmla="*/ 239 h 636"/>
                <a:gd name="T60" fmla="*/ 1872 w 1918"/>
                <a:gd name="T61" fmla="*/ 158 h 636"/>
                <a:gd name="T62" fmla="*/ 1917 w 1918"/>
                <a:gd name="T63" fmla="*/ 71 h 636"/>
                <a:gd name="T64" fmla="*/ 1831 w 1918"/>
                <a:gd name="T65" fmla="*/ 77 h 636"/>
                <a:gd name="T66" fmla="*/ 1737 w 1918"/>
                <a:gd name="T67" fmla="*/ 80 h 636"/>
                <a:gd name="T68" fmla="*/ 1633 w 1918"/>
                <a:gd name="T69" fmla="*/ 68 h 636"/>
                <a:gd name="T70" fmla="*/ 1544 w 1918"/>
                <a:gd name="T71" fmla="*/ 48 h 636"/>
                <a:gd name="T72" fmla="*/ 1491 w 1918"/>
                <a:gd name="T73" fmla="*/ 34 h 636"/>
                <a:gd name="T74" fmla="*/ 1422 w 1918"/>
                <a:gd name="T75" fmla="*/ 0 h 636"/>
                <a:gd name="T76" fmla="*/ 1534 w 1918"/>
                <a:gd name="T77" fmla="*/ 195 h 636"/>
                <a:gd name="T78" fmla="*/ 1472 w 1918"/>
                <a:gd name="T79" fmla="*/ 245 h 636"/>
                <a:gd name="T80" fmla="*/ 1413 w 1918"/>
                <a:gd name="T81" fmla="*/ 287 h 636"/>
                <a:gd name="T82" fmla="*/ 1335 w 1918"/>
                <a:gd name="T83" fmla="*/ 325 h 636"/>
                <a:gd name="T84" fmla="*/ 1258 w 1918"/>
                <a:gd name="T85" fmla="*/ 357 h 636"/>
                <a:gd name="T86" fmla="*/ 1164 w 1918"/>
                <a:gd name="T87" fmla="*/ 384 h 636"/>
                <a:gd name="T88" fmla="*/ 1080 w 1918"/>
                <a:gd name="T89" fmla="*/ 405 h 636"/>
                <a:gd name="T90" fmla="*/ 954 w 1918"/>
                <a:gd name="T91" fmla="*/ 431 h 636"/>
                <a:gd name="T92" fmla="*/ 851 w 1918"/>
                <a:gd name="T93" fmla="*/ 442 h 636"/>
                <a:gd name="T94" fmla="*/ 753 w 1918"/>
                <a:gd name="T95" fmla="*/ 449 h 636"/>
                <a:gd name="T96" fmla="*/ 645 w 1918"/>
                <a:gd name="T97" fmla="*/ 446 h 636"/>
                <a:gd name="T98" fmla="*/ 595 w 1918"/>
                <a:gd name="T99" fmla="*/ 445 h 636"/>
                <a:gd name="T100" fmla="*/ 548 w 1918"/>
                <a:gd name="T101" fmla="*/ 444 h 636"/>
                <a:gd name="T102" fmla="*/ 505 w 1918"/>
                <a:gd name="T103" fmla="*/ 438 h 636"/>
                <a:gd name="T104" fmla="*/ 463 w 1918"/>
                <a:gd name="T105" fmla="*/ 433 h 636"/>
                <a:gd name="T106" fmla="*/ 390 w 1918"/>
                <a:gd name="T107" fmla="*/ 427 h 636"/>
                <a:gd name="T108" fmla="*/ 334 w 1918"/>
                <a:gd name="T109" fmla="*/ 414 h 636"/>
                <a:gd name="T110" fmla="*/ 293 w 1918"/>
                <a:gd name="T111" fmla="*/ 404 h 636"/>
                <a:gd name="T112" fmla="*/ 250 w 1918"/>
                <a:gd name="T113" fmla="*/ 394 h 636"/>
                <a:gd name="T114" fmla="*/ 208 w 1918"/>
                <a:gd name="T115" fmla="*/ 382 h 636"/>
                <a:gd name="T116" fmla="*/ 173 w 1918"/>
                <a:gd name="T117" fmla="*/ 371 h 636"/>
                <a:gd name="T118" fmla="*/ 130 w 1918"/>
                <a:gd name="T119" fmla="*/ 357 h 636"/>
                <a:gd name="T120" fmla="*/ 84 w 1918"/>
                <a:gd name="T121" fmla="*/ 337 h 636"/>
                <a:gd name="T122" fmla="*/ 41 w 1918"/>
                <a:gd name="T123" fmla="*/ 320 h 636"/>
                <a:gd name="T124" fmla="*/ 0 w 1918"/>
                <a:gd name="T125" fmla="*/ 29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636">
                  <a:moveTo>
                    <a:pt x="0" y="297"/>
                  </a:moveTo>
                  <a:lnTo>
                    <a:pt x="52" y="342"/>
                  </a:lnTo>
                  <a:lnTo>
                    <a:pt x="97" y="377"/>
                  </a:lnTo>
                  <a:lnTo>
                    <a:pt x="139" y="403"/>
                  </a:lnTo>
                  <a:lnTo>
                    <a:pt x="187" y="432"/>
                  </a:lnTo>
                  <a:lnTo>
                    <a:pt x="256" y="472"/>
                  </a:lnTo>
                  <a:lnTo>
                    <a:pt x="325" y="504"/>
                  </a:lnTo>
                  <a:lnTo>
                    <a:pt x="405" y="534"/>
                  </a:lnTo>
                  <a:lnTo>
                    <a:pt x="485" y="558"/>
                  </a:lnTo>
                  <a:lnTo>
                    <a:pt x="560" y="578"/>
                  </a:lnTo>
                  <a:lnTo>
                    <a:pt x="657" y="600"/>
                  </a:lnTo>
                  <a:lnTo>
                    <a:pt x="727" y="611"/>
                  </a:lnTo>
                  <a:lnTo>
                    <a:pt x="823" y="620"/>
                  </a:lnTo>
                  <a:lnTo>
                    <a:pt x="928" y="630"/>
                  </a:lnTo>
                  <a:lnTo>
                    <a:pt x="1032" y="634"/>
                  </a:lnTo>
                  <a:lnTo>
                    <a:pt x="1109" y="635"/>
                  </a:lnTo>
                  <a:lnTo>
                    <a:pt x="1211" y="622"/>
                  </a:lnTo>
                  <a:lnTo>
                    <a:pt x="1291" y="606"/>
                  </a:lnTo>
                  <a:lnTo>
                    <a:pt x="1376" y="584"/>
                  </a:lnTo>
                  <a:lnTo>
                    <a:pt x="1461" y="554"/>
                  </a:lnTo>
                  <a:lnTo>
                    <a:pt x="1508" y="532"/>
                  </a:lnTo>
                  <a:lnTo>
                    <a:pt x="1561" y="498"/>
                  </a:lnTo>
                  <a:lnTo>
                    <a:pt x="1599" y="468"/>
                  </a:lnTo>
                  <a:lnTo>
                    <a:pt x="1636" y="439"/>
                  </a:lnTo>
                  <a:lnTo>
                    <a:pt x="1663" y="413"/>
                  </a:lnTo>
                  <a:lnTo>
                    <a:pt x="1774" y="606"/>
                  </a:lnTo>
                  <a:lnTo>
                    <a:pt x="1782" y="519"/>
                  </a:lnTo>
                  <a:lnTo>
                    <a:pt x="1795" y="439"/>
                  </a:lnTo>
                  <a:lnTo>
                    <a:pt x="1812" y="332"/>
                  </a:lnTo>
                  <a:lnTo>
                    <a:pt x="1840" y="239"/>
                  </a:lnTo>
                  <a:lnTo>
                    <a:pt x="1872" y="158"/>
                  </a:lnTo>
                  <a:lnTo>
                    <a:pt x="1917" y="71"/>
                  </a:lnTo>
                  <a:lnTo>
                    <a:pt x="1831" y="77"/>
                  </a:lnTo>
                  <a:lnTo>
                    <a:pt x="1737" y="80"/>
                  </a:lnTo>
                  <a:lnTo>
                    <a:pt x="1633" y="68"/>
                  </a:lnTo>
                  <a:lnTo>
                    <a:pt x="1544" y="48"/>
                  </a:lnTo>
                  <a:lnTo>
                    <a:pt x="1491" y="34"/>
                  </a:lnTo>
                  <a:lnTo>
                    <a:pt x="1422" y="0"/>
                  </a:lnTo>
                  <a:lnTo>
                    <a:pt x="1534" y="195"/>
                  </a:lnTo>
                  <a:lnTo>
                    <a:pt x="1472" y="245"/>
                  </a:lnTo>
                  <a:lnTo>
                    <a:pt x="1413" y="287"/>
                  </a:lnTo>
                  <a:lnTo>
                    <a:pt x="1335" y="325"/>
                  </a:lnTo>
                  <a:lnTo>
                    <a:pt x="1258" y="357"/>
                  </a:lnTo>
                  <a:lnTo>
                    <a:pt x="1164" y="384"/>
                  </a:lnTo>
                  <a:lnTo>
                    <a:pt x="1080" y="405"/>
                  </a:lnTo>
                  <a:lnTo>
                    <a:pt x="954" y="431"/>
                  </a:lnTo>
                  <a:lnTo>
                    <a:pt x="851" y="442"/>
                  </a:lnTo>
                  <a:lnTo>
                    <a:pt x="753" y="449"/>
                  </a:lnTo>
                  <a:lnTo>
                    <a:pt x="645" y="446"/>
                  </a:lnTo>
                  <a:lnTo>
                    <a:pt x="595" y="445"/>
                  </a:lnTo>
                  <a:lnTo>
                    <a:pt x="548" y="444"/>
                  </a:lnTo>
                  <a:lnTo>
                    <a:pt x="505" y="438"/>
                  </a:lnTo>
                  <a:lnTo>
                    <a:pt x="463" y="433"/>
                  </a:lnTo>
                  <a:lnTo>
                    <a:pt x="390" y="427"/>
                  </a:lnTo>
                  <a:lnTo>
                    <a:pt x="334" y="414"/>
                  </a:lnTo>
                  <a:lnTo>
                    <a:pt x="293" y="404"/>
                  </a:lnTo>
                  <a:lnTo>
                    <a:pt x="250" y="394"/>
                  </a:lnTo>
                  <a:lnTo>
                    <a:pt x="208" y="382"/>
                  </a:lnTo>
                  <a:lnTo>
                    <a:pt x="173" y="371"/>
                  </a:lnTo>
                  <a:lnTo>
                    <a:pt x="130" y="357"/>
                  </a:lnTo>
                  <a:lnTo>
                    <a:pt x="84" y="337"/>
                  </a:lnTo>
                  <a:lnTo>
                    <a:pt x="41" y="320"/>
                  </a:lnTo>
                  <a:lnTo>
                    <a:pt x="0" y="297"/>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9" name="Group 23">
            <a:extLst>
              <a:ext uri="{FF2B5EF4-FFF2-40B4-BE49-F238E27FC236}">
                <a16:creationId xmlns:a16="http://schemas.microsoft.com/office/drawing/2014/main" id="{2347822E-E758-F046-962D-62EAD652FEFB}"/>
              </a:ext>
            </a:extLst>
          </p:cNvPr>
          <p:cNvGrpSpPr>
            <a:grpSpLocks/>
          </p:cNvGrpSpPr>
          <p:nvPr/>
        </p:nvGrpSpPr>
        <p:grpSpPr bwMode="auto">
          <a:xfrm rot="4760782">
            <a:off x="10035523" y="3375519"/>
            <a:ext cx="2048889" cy="777623"/>
            <a:chOff x="2110" y="1457"/>
            <a:chExt cx="1567" cy="555"/>
          </a:xfrm>
          <a:solidFill>
            <a:schemeClr val="tx2"/>
          </a:solidFill>
        </p:grpSpPr>
        <p:sp>
          <p:nvSpPr>
            <p:cNvPr id="40" name="Freeform 21">
              <a:extLst>
                <a:ext uri="{FF2B5EF4-FFF2-40B4-BE49-F238E27FC236}">
                  <a16:creationId xmlns:a16="http://schemas.microsoft.com/office/drawing/2014/main" id="{ECA4296C-EB9F-9C41-BB69-FB8531EC6DE9}"/>
                </a:ext>
              </a:extLst>
            </p:cNvPr>
            <p:cNvSpPr>
              <a:spLocks/>
            </p:cNvSpPr>
            <p:nvPr/>
          </p:nvSpPr>
          <p:spPr bwMode="auto">
            <a:xfrm>
              <a:off x="2110" y="1487"/>
              <a:ext cx="1567" cy="525"/>
            </a:xfrm>
            <a:custGeom>
              <a:avLst/>
              <a:gdLst>
                <a:gd name="T0" fmla="*/ 1536 w 1567"/>
                <a:gd name="T1" fmla="*/ 238 h 525"/>
                <a:gd name="T2" fmla="*/ 1455 w 1567"/>
                <a:gd name="T3" fmla="*/ 186 h 525"/>
                <a:gd name="T4" fmla="*/ 1350 w 1567"/>
                <a:gd name="T5" fmla="*/ 135 h 525"/>
                <a:gd name="T6" fmla="*/ 1240 w 1567"/>
                <a:gd name="T7" fmla="*/ 97 h 525"/>
                <a:gd name="T8" fmla="*/ 1114 w 1567"/>
                <a:gd name="T9" fmla="*/ 58 h 525"/>
                <a:gd name="T10" fmla="*/ 979 w 1567"/>
                <a:gd name="T11" fmla="*/ 32 h 525"/>
                <a:gd name="T12" fmla="*/ 816 w 1567"/>
                <a:gd name="T13" fmla="*/ 14 h 525"/>
                <a:gd name="T14" fmla="*/ 671 w 1567"/>
                <a:gd name="T15" fmla="*/ 9 h 525"/>
                <a:gd name="T16" fmla="*/ 524 w 1567"/>
                <a:gd name="T17" fmla="*/ 31 h 525"/>
                <a:gd name="T18" fmla="*/ 389 w 1567"/>
                <a:gd name="T19" fmla="*/ 73 h 525"/>
                <a:gd name="T20" fmla="*/ 309 w 1567"/>
                <a:gd name="T21" fmla="*/ 119 h 525"/>
                <a:gd name="T22" fmla="*/ 248 w 1567"/>
                <a:gd name="T23" fmla="*/ 164 h 525"/>
                <a:gd name="T24" fmla="*/ 120 w 1567"/>
                <a:gd name="T25" fmla="*/ 0 h 525"/>
                <a:gd name="T26" fmla="*/ 106 w 1567"/>
                <a:gd name="T27" fmla="*/ 145 h 525"/>
                <a:gd name="T28" fmla="*/ 73 w 1567"/>
                <a:gd name="T29" fmla="*/ 302 h 525"/>
                <a:gd name="T30" fmla="*/ 0 w 1567"/>
                <a:gd name="T31" fmla="*/ 422 h 525"/>
                <a:gd name="T32" fmla="*/ 94 w 1567"/>
                <a:gd name="T33" fmla="*/ 457 h 525"/>
                <a:gd name="T34" fmla="*/ 254 w 1567"/>
                <a:gd name="T35" fmla="*/ 467 h 525"/>
                <a:gd name="T36" fmla="*/ 369 w 1567"/>
                <a:gd name="T37" fmla="*/ 495 h 525"/>
                <a:gd name="T38" fmla="*/ 333 w 1567"/>
                <a:gd name="T39" fmla="*/ 366 h 525"/>
                <a:gd name="T40" fmla="*/ 431 w 1567"/>
                <a:gd name="T41" fmla="*/ 291 h 525"/>
                <a:gd name="T42" fmla="*/ 554 w 1567"/>
                <a:gd name="T43" fmla="*/ 236 h 525"/>
                <a:gd name="T44" fmla="*/ 697 w 1567"/>
                <a:gd name="T45" fmla="*/ 195 h 525"/>
                <a:gd name="T46" fmla="*/ 882 w 1567"/>
                <a:gd name="T47" fmla="*/ 167 h 525"/>
                <a:gd name="T48" fmla="*/ 1047 w 1567"/>
                <a:gd name="T49" fmla="*/ 166 h 525"/>
                <a:gd name="T50" fmla="*/ 1125 w 1567"/>
                <a:gd name="T51" fmla="*/ 168 h 525"/>
                <a:gd name="T52" fmla="*/ 1192 w 1567"/>
                <a:gd name="T53" fmla="*/ 176 h 525"/>
                <a:gd name="T54" fmla="*/ 1298 w 1567"/>
                <a:gd name="T55" fmla="*/ 194 h 525"/>
                <a:gd name="T56" fmla="*/ 1364 w 1567"/>
                <a:gd name="T57" fmla="*/ 210 h 525"/>
                <a:gd name="T58" fmla="*/ 1428 w 1567"/>
                <a:gd name="T59" fmla="*/ 229 h 525"/>
                <a:gd name="T60" fmla="*/ 1497 w 1567"/>
                <a:gd name="T61" fmla="*/ 259 h 525"/>
                <a:gd name="T62" fmla="*/ 1566 w 1567"/>
                <a:gd name="T63" fmla="*/ 29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7" h="525">
                  <a:moveTo>
                    <a:pt x="1566" y="291"/>
                  </a:moveTo>
                  <a:lnTo>
                    <a:pt x="1536" y="238"/>
                  </a:lnTo>
                  <a:lnTo>
                    <a:pt x="1490" y="209"/>
                  </a:lnTo>
                  <a:lnTo>
                    <a:pt x="1455" y="186"/>
                  </a:lnTo>
                  <a:lnTo>
                    <a:pt x="1406" y="159"/>
                  </a:lnTo>
                  <a:lnTo>
                    <a:pt x="1350" y="135"/>
                  </a:lnTo>
                  <a:lnTo>
                    <a:pt x="1303" y="121"/>
                  </a:lnTo>
                  <a:lnTo>
                    <a:pt x="1240" y="97"/>
                  </a:lnTo>
                  <a:lnTo>
                    <a:pt x="1176" y="78"/>
                  </a:lnTo>
                  <a:lnTo>
                    <a:pt x="1114" y="58"/>
                  </a:lnTo>
                  <a:lnTo>
                    <a:pt x="1035" y="40"/>
                  </a:lnTo>
                  <a:lnTo>
                    <a:pt x="979" y="32"/>
                  </a:lnTo>
                  <a:lnTo>
                    <a:pt x="902" y="23"/>
                  </a:lnTo>
                  <a:lnTo>
                    <a:pt x="816" y="14"/>
                  </a:lnTo>
                  <a:lnTo>
                    <a:pt x="734" y="10"/>
                  </a:lnTo>
                  <a:lnTo>
                    <a:pt x="671" y="9"/>
                  </a:lnTo>
                  <a:lnTo>
                    <a:pt x="591" y="19"/>
                  </a:lnTo>
                  <a:lnTo>
                    <a:pt x="524" y="31"/>
                  </a:lnTo>
                  <a:lnTo>
                    <a:pt x="456" y="49"/>
                  </a:lnTo>
                  <a:lnTo>
                    <a:pt x="389" y="73"/>
                  </a:lnTo>
                  <a:lnTo>
                    <a:pt x="351" y="93"/>
                  </a:lnTo>
                  <a:lnTo>
                    <a:pt x="309" y="119"/>
                  </a:lnTo>
                  <a:lnTo>
                    <a:pt x="278" y="143"/>
                  </a:lnTo>
                  <a:lnTo>
                    <a:pt x="248" y="164"/>
                  </a:lnTo>
                  <a:lnTo>
                    <a:pt x="229" y="187"/>
                  </a:lnTo>
                  <a:lnTo>
                    <a:pt x="120" y="0"/>
                  </a:lnTo>
                  <a:lnTo>
                    <a:pt x="115" y="67"/>
                  </a:lnTo>
                  <a:lnTo>
                    <a:pt x="106" y="145"/>
                  </a:lnTo>
                  <a:lnTo>
                    <a:pt x="94" y="224"/>
                  </a:lnTo>
                  <a:lnTo>
                    <a:pt x="73" y="302"/>
                  </a:lnTo>
                  <a:lnTo>
                    <a:pt x="50" y="353"/>
                  </a:lnTo>
                  <a:lnTo>
                    <a:pt x="0" y="422"/>
                  </a:lnTo>
                  <a:lnTo>
                    <a:pt x="25" y="462"/>
                  </a:lnTo>
                  <a:lnTo>
                    <a:pt x="94" y="457"/>
                  </a:lnTo>
                  <a:lnTo>
                    <a:pt x="170" y="455"/>
                  </a:lnTo>
                  <a:lnTo>
                    <a:pt x="254" y="467"/>
                  </a:lnTo>
                  <a:lnTo>
                    <a:pt x="326" y="482"/>
                  </a:lnTo>
                  <a:lnTo>
                    <a:pt x="369" y="495"/>
                  </a:lnTo>
                  <a:lnTo>
                    <a:pt x="424" y="524"/>
                  </a:lnTo>
                  <a:lnTo>
                    <a:pt x="333" y="366"/>
                  </a:lnTo>
                  <a:lnTo>
                    <a:pt x="383" y="323"/>
                  </a:lnTo>
                  <a:lnTo>
                    <a:pt x="431" y="291"/>
                  </a:lnTo>
                  <a:lnTo>
                    <a:pt x="491" y="260"/>
                  </a:lnTo>
                  <a:lnTo>
                    <a:pt x="554" y="236"/>
                  </a:lnTo>
                  <a:lnTo>
                    <a:pt x="630" y="212"/>
                  </a:lnTo>
                  <a:lnTo>
                    <a:pt x="697" y="195"/>
                  </a:lnTo>
                  <a:lnTo>
                    <a:pt x="797" y="175"/>
                  </a:lnTo>
                  <a:lnTo>
                    <a:pt x="882" y="167"/>
                  </a:lnTo>
                  <a:lnTo>
                    <a:pt x="959" y="164"/>
                  </a:lnTo>
                  <a:lnTo>
                    <a:pt x="1047" y="166"/>
                  </a:lnTo>
                  <a:lnTo>
                    <a:pt x="1087" y="167"/>
                  </a:lnTo>
                  <a:lnTo>
                    <a:pt x="1125" y="168"/>
                  </a:lnTo>
                  <a:lnTo>
                    <a:pt x="1159" y="173"/>
                  </a:lnTo>
                  <a:lnTo>
                    <a:pt x="1192" y="176"/>
                  </a:lnTo>
                  <a:lnTo>
                    <a:pt x="1253" y="183"/>
                  </a:lnTo>
                  <a:lnTo>
                    <a:pt x="1298" y="194"/>
                  </a:lnTo>
                  <a:lnTo>
                    <a:pt x="1331" y="202"/>
                  </a:lnTo>
                  <a:lnTo>
                    <a:pt x="1364" y="210"/>
                  </a:lnTo>
                  <a:lnTo>
                    <a:pt x="1398" y="221"/>
                  </a:lnTo>
                  <a:lnTo>
                    <a:pt x="1428" y="229"/>
                  </a:lnTo>
                  <a:lnTo>
                    <a:pt x="1461" y="242"/>
                  </a:lnTo>
                  <a:lnTo>
                    <a:pt x="1497" y="259"/>
                  </a:lnTo>
                  <a:lnTo>
                    <a:pt x="1535" y="274"/>
                  </a:lnTo>
                  <a:lnTo>
                    <a:pt x="1566" y="291"/>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 name="Freeform 22">
              <a:extLst>
                <a:ext uri="{FF2B5EF4-FFF2-40B4-BE49-F238E27FC236}">
                  <a16:creationId xmlns:a16="http://schemas.microsoft.com/office/drawing/2014/main" id="{9EAF5A67-F3F7-4D47-BD94-BA639EE544F7}"/>
                </a:ext>
              </a:extLst>
            </p:cNvPr>
            <p:cNvSpPr>
              <a:spLocks/>
            </p:cNvSpPr>
            <p:nvPr/>
          </p:nvSpPr>
          <p:spPr bwMode="auto">
            <a:xfrm>
              <a:off x="2110" y="1457"/>
              <a:ext cx="1535" cy="509"/>
            </a:xfrm>
            <a:custGeom>
              <a:avLst/>
              <a:gdLst>
                <a:gd name="T0" fmla="*/ 1534 w 1535"/>
                <a:gd name="T1" fmla="*/ 270 h 509"/>
                <a:gd name="T2" fmla="*/ 1492 w 1535"/>
                <a:gd name="T3" fmla="*/ 234 h 509"/>
                <a:gd name="T4" fmla="*/ 1456 w 1535"/>
                <a:gd name="T5" fmla="*/ 206 h 509"/>
                <a:gd name="T6" fmla="*/ 1423 w 1535"/>
                <a:gd name="T7" fmla="*/ 186 h 509"/>
                <a:gd name="T8" fmla="*/ 1384 w 1535"/>
                <a:gd name="T9" fmla="*/ 162 h 509"/>
                <a:gd name="T10" fmla="*/ 1329 w 1535"/>
                <a:gd name="T11" fmla="*/ 130 h 509"/>
                <a:gd name="T12" fmla="*/ 1274 w 1535"/>
                <a:gd name="T13" fmla="*/ 105 h 509"/>
                <a:gd name="T14" fmla="*/ 1210 w 1535"/>
                <a:gd name="T15" fmla="*/ 81 h 509"/>
                <a:gd name="T16" fmla="*/ 1146 w 1535"/>
                <a:gd name="T17" fmla="*/ 62 h 509"/>
                <a:gd name="T18" fmla="*/ 1086 w 1535"/>
                <a:gd name="T19" fmla="*/ 46 h 509"/>
                <a:gd name="T20" fmla="*/ 1008 w 1535"/>
                <a:gd name="T21" fmla="*/ 28 h 509"/>
                <a:gd name="T22" fmla="*/ 952 w 1535"/>
                <a:gd name="T23" fmla="*/ 19 h 509"/>
                <a:gd name="T24" fmla="*/ 875 w 1535"/>
                <a:gd name="T25" fmla="*/ 12 h 509"/>
                <a:gd name="T26" fmla="*/ 791 w 1535"/>
                <a:gd name="T27" fmla="*/ 4 h 509"/>
                <a:gd name="T28" fmla="*/ 708 w 1535"/>
                <a:gd name="T29" fmla="*/ 1 h 509"/>
                <a:gd name="T30" fmla="*/ 647 w 1535"/>
                <a:gd name="T31" fmla="*/ 0 h 509"/>
                <a:gd name="T32" fmla="*/ 565 w 1535"/>
                <a:gd name="T33" fmla="*/ 10 h 509"/>
                <a:gd name="T34" fmla="*/ 501 w 1535"/>
                <a:gd name="T35" fmla="*/ 23 h 509"/>
                <a:gd name="T36" fmla="*/ 433 w 1535"/>
                <a:gd name="T37" fmla="*/ 41 h 509"/>
                <a:gd name="T38" fmla="*/ 365 w 1535"/>
                <a:gd name="T39" fmla="*/ 65 h 509"/>
                <a:gd name="T40" fmla="*/ 327 w 1535"/>
                <a:gd name="T41" fmla="*/ 82 h 509"/>
                <a:gd name="T42" fmla="*/ 285 w 1535"/>
                <a:gd name="T43" fmla="*/ 110 h 509"/>
                <a:gd name="T44" fmla="*/ 254 w 1535"/>
                <a:gd name="T45" fmla="*/ 134 h 509"/>
                <a:gd name="T46" fmla="*/ 225 w 1535"/>
                <a:gd name="T47" fmla="*/ 157 h 509"/>
                <a:gd name="T48" fmla="*/ 203 w 1535"/>
                <a:gd name="T49" fmla="*/ 178 h 509"/>
                <a:gd name="T50" fmla="*/ 114 w 1535"/>
                <a:gd name="T51" fmla="*/ 23 h 509"/>
                <a:gd name="T52" fmla="*/ 108 w 1535"/>
                <a:gd name="T53" fmla="*/ 93 h 509"/>
                <a:gd name="T54" fmla="*/ 98 w 1535"/>
                <a:gd name="T55" fmla="*/ 157 h 509"/>
                <a:gd name="T56" fmla="*/ 84 w 1535"/>
                <a:gd name="T57" fmla="*/ 242 h 509"/>
                <a:gd name="T58" fmla="*/ 62 w 1535"/>
                <a:gd name="T59" fmla="*/ 317 h 509"/>
                <a:gd name="T60" fmla="*/ 36 w 1535"/>
                <a:gd name="T61" fmla="*/ 382 h 509"/>
                <a:gd name="T62" fmla="*/ 0 w 1535"/>
                <a:gd name="T63" fmla="*/ 451 h 509"/>
                <a:gd name="T64" fmla="*/ 69 w 1535"/>
                <a:gd name="T65" fmla="*/ 446 h 509"/>
                <a:gd name="T66" fmla="*/ 144 w 1535"/>
                <a:gd name="T67" fmla="*/ 444 h 509"/>
                <a:gd name="T68" fmla="*/ 227 w 1535"/>
                <a:gd name="T69" fmla="*/ 454 h 509"/>
                <a:gd name="T70" fmla="*/ 298 w 1535"/>
                <a:gd name="T71" fmla="*/ 470 h 509"/>
                <a:gd name="T72" fmla="*/ 341 w 1535"/>
                <a:gd name="T73" fmla="*/ 481 h 509"/>
                <a:gd name="T74" fmla="*/ 396 w 1535"/>
                <a:gd name="T75" fmla="*/ 508 h 509"/>
                <a:gd name="T76" fmla="*/ 306 w 1535"/>
                <a:gd name="T77" fmla="*/ 352 h 509"/>
                <a:gd name="T78" fmla="*/ 356 w 1535"/>
                <a:gd name="T79" fmla="*/ 312 h 509"/>
                <a:gd name="T80" fmla="*/ 403 w 1535"/>
                <a:gd name="T81" fmla="*/ 278 h 509"/>
                <a:gd name="T82" fmla="*/ 466 w 1535"/>
                <a:gd name="T83" fmla="*/ 248 h 509"/>
                <a:gd name="T84" fmla="*/ 527 w 1535"/>
                <a:gd name="T85" fmla="*/ 222 h 509"/>
                <a:gd name="T86" fmla="*/ 603 w 1535"/>
                <a:gd name="T87" fmla="*/ 201 h 509"/>
                <a:gd name="T88" fmla="*/ 670 w 1535"/>
                <a:gd name="T89" fmla="*/ 184 h 509"/>
                <a:gd name="T90" fmla="*/ 771 w 1535"/>
                <a:gd name="T91" fmla="*/ 163 h 509"/>
                <a:gd name="T92" fmla="*/ 853 w 1535"/>
                <a:gd name="T93" fmla="*/ 154 h 509"/>
                <a:gd name="T94" fmla="*/ 931 w 1535"/>
                <a:gd name="T95" fmla="*/ 149 h 509"/>
                <a:gd name="T96" fmla="*/ 1018 w 1535"/>
                <a:gd name="T97" fmla="*/ 151 h 509"/>
                <a:gd name="T98" fmla="*/ 1058 w 1535"/>
                <a:gd name="T99" fmla="*/ 152 h 509"/>
                <a:gd name="T100" fmla="*/ 1095 w 1535"/>
                <a:gd name="T101" fmla="*/ 153 h 509"/>
                <a:gd name="T102" fmla="*/ 1130 w 1535"/>
                <a:gd name="T103" fmla="*/ 158 h 509"/>
                <a:gd name="T104" fmla="*/ 1164 w 1535"/>
                <a:gd name="T105" fmla="*/ 162 h 509"/>
                <a:gd name="T106" fmla="*/ 1222 w 1535"/>
                <a:gd name="T107" fmla="*/ 166 h 509"/>
                <a:gd name="T108" fmla="*/ 1267 w 1535"/>
                <a:gd name="T109" fmla="*/ 177 h 509"/>
                <a:gd name="T110" fmla="*/ 1300 w 1535"/>
                <a:gd name="T111" fmla="*/ 185 h 509"/>
                <a:gd name="T112" fmla="*/ 1334 w 1535"/>
                <a:gd name="T113" fmla="*/ 193 h 509"/>
                <a:gd name="T114" fmla="*/ 1368 w 1535"/>
                <a:gd name="T115" fmla="*/ 202 h 509"/>
                <a:gd name="T116" fmla="*/ 1396 w 1535"/>
                <a:gd name="T117" fmla="*/ 211 h 509"/>
                <a:gd name="T118" fmla="*/ 1430 w 1535"/>
                <a:gd name="T119" fmla="*/ 222 h 509"/>
                <a:gd name="T120" fmla="*/ 1467 w 1535"/>
                <a:gd name="T121" fmla="*/ 238 h 509"/>
                <a:gd name="T122" fmla="*/ 1501 w 1535"/>
                <a:gd name="T123" fmla="*/ 252 h 509"/>
                <a:gd name="T124" fmla="*/ 1534 w 1535"/>
                <a:gd name="T125" fmla="*/ 27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5" h="509">
                  <a:moveTo>
                    <a:pt x="1534" y="270"/>
                  </a:moveTo>
                  <a:lnTo>
                    <a:pt x="1492" y="234"/>
                  </a:lnTo>
                  <a:lnTo>
                    <a:pt x="1456" y="206"/>
                  </a:lnTo>
                  <a:lnTo>
                    <a:pt x="1423" y="186"/>
                  </a:lnTo>
                  <a:lnTo>
                    <a:pt x="1384" y="162"/>
                  </a:lnTo>
                  <a:lnTo>
                    <a:pt x="1329" y="130"/>
                  </a:lnTo>
                  <a:lnTo>
                    <a:pt x="1274" y="105"/>
                  </a:lnTo>
                  <a:lnTo>
                    <a:pt x="1210" y="81"/>
                  </a:lnTo>
                  <a:lnTo>
                    <a:pt x="1146" y="62"/>
                  </a:lnTo>
                  <a:lnTo>
                    <a:pt x="1086" y="46"/>
                  </a:lnTo>
                  <a:lnTo>
                    <a:pt x="1008" y="28"/>
                  </a:lnTo>
                  <a:lnTo>
                    <a:pt x="952" y="19"/>
                  </a:lnTo>
                  <a:lnTo>
                    <a:pt x="875" y="12"/>
                  </a:lnTo>
                  <a:lnTo>
                    <a:pt x="791" y="4"/>
                  </a:lnTo>
                  <a:lnTo>
                    <a:pt x="708" y="1"/>
                  </a:lnTo>
                  <a:lnTo>
                    <a:pt x="647" y="0"/>
                  </a:lnTo>
                  <a:lnTo>
                    <a:pt x="565" y="10"/>
                  </a:lnTo>
                  <a:lnTo>
                    <a:pt x="501" y="23"/>
                  </a:lnTo>
                  <a:lnTo>
                    <a:pt x="433" y="41"/>
                  </a:lnTo>
                  <a:lnTo>
                    <a:pt x="365" y="65"/>
                  </a:lnTo>
                  <a:lnTo>
                    <a:pt x="327" y="82"/>
                  </a:lnTo>
                  <a:lnTo>
                    <a:pt x="285" y="110"/>
                  </a:lnTo>
                  <a:lnTo>
                    <a:pt x="254" y="134"/>
                  </a:lnTo>
                  <a:lnTo>
                    <a:pt x="225" y="157"/>
                  </a:lnTo>
                  <a:lnTo>
                    <a:pt x="203" y="178"/>
                  </a:lnTo>
                  <a:lnTo>
                    <a:pt x="114" y="23"/>
                  </a:lnTo>
                  <a:lnTo>
                    <a:pt x="108" y="93"/>
                  </a:lnTo>
                  <a:lnTo>
                    <a:pt x="98" y="157"/>
                  </a:lnTo>
                  <a:lnTo>
                    <a:pt x="84" y="242"/>
                  </a:lnTo>
                  <a:lnTo>
                    <a:pt x="62" y="317"/>
                  </a:lnTo>
                  <a:lnTo>
                    <a:pt x="36" y="382"/>
                  </a:lnTo>
                  <a:lnTo>
                    <a:pt x="0" y="451"/>
                  </a:lnTo>
                  <a:lnTo>
                    <a:pt x="69" y="446"/>
                  </a:lnTo>
                  <a:lnTo>
                    <a:pt x="144" y="444"/>
                  </a:lnTo>
                  <a:lnTo>
                    <a:pt x="227" y="454"/>
                  </a:lnTo>
                  <a:lnTo>
                    <a:pt x="298" y="470"/>
                  </a:lnTo>
                  <a:lnTo>
                    <a:pt x="341" y="481"/>
                  </a:lnTo>
                  <a:lnTo>
                    <a:pt x="396" y="508"/>
                  </a:lnTo>
                  <a:lnTo>
                    <a:pt x="306" y="352"/>
                  </a:lnTo>
                  <a:lnTo>
                    <a:pt x="356" y="312"/>
                  </a:lnTo>
                  <a:lnTo>
                    <a:pt x="403" y="278"/>
                  </a:lnTo>
                  <a:lnTo>
                    <a:pt x="466" y="248"/>
                  </a:lnTo>
                  <a:lnTo>
                    <a:pt x="527" y="222"/>
                  </a:lnTo>
                  <a:lnTo>
                    <a:pt x="603" y="201"/>
                  </a:lnTo>
                  <a:lnTo>
                    <a:pt x="670" y="184"/>
                  </a:lnTo>
                  <a:lnTo>
                    <a:pt x="771" y="163"/>
                  </a:lnTo>
                  <a:lnTo>
                    <a:pt x="853" y="154"/>
                  </a:lnTo>
                  <a:lnTo>
                    <a:pt x="931" y="149"/>
                  </a:lnTo>
                  <a:lnTo>
                    <a:pt x="1018" y="151"/>
                  </a:lnTo>
                  <a:lnTo>
                    <a:pt x="1058" y="152"/>
                  </a:lnTo>
                  <a:lnTo>
                    <a:pt x="1095" y="153"/>
                  </a:lnTo>
                  <a:lnTo>
                    <a:pt x="1130" y="158"/>
                  </a:lnTo>
                  <a:lnTo>
                    <a:pt x="1164" y="162"/>
                  </a:lnTo>
                  <a:lnTo>
                    <a:pt x="1222" y="166"/>
                  </a:lnTo>
                  <a:lnTo>
                    <a:pt x="1267" y="177"/>
                  </a:lnTo>
                  <a:lnTo>
                    <a:pt x="1300" y="185"/>
                  </a:lnTo>
                  <a:lnTo>
                    <a:pt x="1334" y="193"/>
                  </a:lnTo>
                  <a:lnTo>
                    <a:pt x="1368" y="202"/>
                  </a:lnTo>
                  <a:lnTo>
                    <a:pt x="1396" y="211"/>
                  </a:lnTo>
                  <a:lnTo>
                    <a:pt x="1430" y="222"/>
                  </a:lnTo>
                  <a:lnTo>
                    <a:pt x="1467" y="238"/>
                  </a:lnTo>
                  <a:lnTo>
                    <a:pt x="1501" y="252"/>
                  </a:lnTo>
                  <a:lnTo>
                    <a:pt x="1534" y="270"/>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2" name="Rectangle 6">
            <a:extLst>
              <a:ext uri="{FF2B5EF4-FFF2-40B4-BE49-F238E27FC236}">
                <a16:creationId xmlns:a16="http://schemas.microsoft.com/office/drawing/2014/main" id="{38EC58ED-3F07-3043-BE45-04E5477BE87F}"/>
              </a:ext>
            </a:extLst>
          </p:cNvPr>
          <p:cNvSpPr>
            <a:spLocks noChangeArrowheads="1"/>
          </p:cNvSpPr>
          <p:nvPr/>
        </p:nvSpPr>
        <p:spPr bwMode="auto">
          <a:xfrm>
            <a:off x="8870143" y="5953034"/>
            <a:ext cx="2978628"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sz="2800" b="1" dirty="0"/>
              <a:t>Bootstrap Sample</a:t>
            </a:r>
          </a:p>
        </p:txBody>
      </p:sp>
      <p:sp>
        <p:nvSpPr>
          <p:cNvPr id="43" name="Rectangle 6">
            <a:extLst>
              <a:ext uri="{FF2B5EF4-FFF2-40B4-BE49-F238E27FC236}">
                <a16:creationId xmlns:a16="http://schemas.microsoft.com/office/drawing/2014/main" id="{9120F16F-5047-E648-933D-ED2B76C1355D}"/>
              </a:ext>
            </a:extLst>
          </p:cNvPr>
          <p:cNvSpPr>
            <a:spLocks noChangeArrowheads="1"/>
          </p:cNvSpPr>
          <p:nvPr/>
        </p:nvSpPr>
        <p:spPr bwMode="auto">
          <a:xfrm>
            <a:off x="9099603" y="3707668"/>
            <a:ext cx="297862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spcBef>
                <a:spcPct val="50000"/>
              </a:spcBef>
            </a:pPr>
            <a:r>
              <a:rPr lang="en-US" altLang="x-none" b="1" dirty="0"/>
              <a:t>X A LOT</a:t>
            </a:r>
          </a:p>
        </p:txBody>
      </p:sp>
    </p:spTree>
    <p:extLst>
      <p:ext uri="{BB962C8B-B14F-4D97-AF65-F5344CB8AC3E}">
        <p14:creationId xmlns:p14="http://schemas.microsoft.com/office/powerpoint/2010/main" val="106243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01288" y="1723005"/>
            <a:ext cx="2791192"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92480" y="1819624"/>
            <a:ext cx="2650253" cy="3657600"/>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42733" y="1819624"/>
            <a:ext cx="2749568" cy="3657600"/>
          </a:xfrm>
          <a:prstGeom prst="rect">
            <a:avLst/>
          </a:prstGeom>
        </p:spPr>
      </p:pic>
      <p:sp>
        <p:nvSpPr>
          <p:cNvPr id="2" name="Title 1"/>
          <p:cNvSpPr>
            <a:spLocks noGrp="1"/>
          </p:cNvSpPr>
          <p:nvPr>
            <p:ph type="title"/>
          </p:nvPr>
        </p:nvSpPr>
        <p:spPr/>
        <p:txBody>
          <a:bodyPr>
            <a:normAutofit/>
          </a:bodyPr>
          <a:lstStyle/>
          <a:p>
            <a:r>
              <a:rPr lang="en-US" dirty="0"/>
              <a:t>~5% Deleted (N=13)</a:t>
            </a:r>
          </a:p>
        </p:txBody>
      </p:sp>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9916" y="1819624"/>
            <a:ext cx="2801738" cy="3657600"/>
          </a:xfrm>
          <a:prstGeom prst="rect">
            <a:avLst/>
          </a:prstGeom>
        </p:spPr>
      </p:pic>
      <p:sp>
        <p:nvSpPr>
          <p:cNvPr id="4" name="TextBox 3"/>
          <p:cNvSpPr txBox="1"/>
          <p:nvPr/>
        </p:nvSpPr>
        <p:spPr>
          <a:xfrm>
            <a:off x="2305039" y="5477224"/>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5047807" y="5342616"/>
            <a:ext cx="1443251" cy="300082"/>
          </a:xfrm>
          <a:prstGeom prst="rect">
            <a:avLst/>
          </a:prstGeom>
          <a:noFill/>
        </p:spPr>
        <p:txBody>
          <a:bodyPr wrap="square" rtlCol="0">
            <a:spAutoFit/>
          </a:bodyPr>
          <a:lstStyle/>
          <a:p>
            <a:r>
              <a:rPr lang="en-US" sz="1350" dirty="0"/>
              <a:t>Neck</a:t>
            </a:r>
          </a:p>
        </p:txBody>
      </p:sp>
      <p:sp>
        <p:nvSpPr>
          <p:cNvPr id="10" name="TextBox 9"/>
          <p:cNvSpPr txBox="1"/>
          <p:nvPr/>
        </p:nvSpPr>
        <p:spPr>
          <a:xfrm>
            <a:off x="7657211" y="5318918"/>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408886" y="5342616"/>
            <a:ext cx="739035" cy="300082"/>
          </a:xfrm>
          <a:prstGeom prst="rect">
            <a:avLst/>
          </a:prstGeom>
          <a:noFill/>
        </p:spPr>
        <p:txBody>
          <a:bodyPr wrap="square" rtlCol="0">
            <a:spAutoFit/>
          </a:bodyPr>
          <a:lstStyle/>
          <a:p>
            <a:r>
              <a:rPr lang="en-US" sz="1350" dirty="0"/>
              <a:t>Wrist</a:t>
            </a:r>
          </a:p>
        </p:txBody>
      </p:sp>
      <p:sp>
        <p:nvSpPr>
          <p:cNvPr id="12" name="TextBox 11"/>
          <p:cNvSpPr txBox="1"/>
          <p:nvPr/>
        </p:nvSpPr>
        <p:spPr>
          <a:xfrm>
            <a:off x="97989" y="2651053"/>
            <a:ext cx="461665" cy="1801505"/>
          </a:xfrm>
          <a:prstGeom prst="rect">
            <a:avLst/>
          </a:prstGeom>
          <a:noFill/>
        </p:spPr>
        <p:txBody>
          <a:bodyPr vert="vert270" wrap="square" rtlCol="0">
            <a:spAutoFit/>
          </a:bodyPr>
          <a:lstStyle/>
          <a:p>
            <a:pPr algn="ctr"/>
            <a:r>
              <a:rPr lang="en-US" dirty="0"/>
              <a:t>p-value</a:t>
            </a:r>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59375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04386" y="1600200"/>
            <a:ext cx="2674747" cy="3657600"/>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36036" y="1651390"/>
            <a:ext cx="2916584" cy="3657600"/>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28875" y="1651390"/>
            <a:ext cx="2469069" cy="3657600"/>
          </a:xfrm>
          <a:prstGeom prst="rect">
            <a:avLst/>
          </a:prstGeom>
        </p:spPr>
      </p:pic>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75251" y="1607946"/>
            <a:ext cx="2523402" cy="3657600"/>
          </a:xfrm>
          <a:prstGeom prst="rect">
            <a:avLst/>
          </a:prstGeom>
        </p:spPr>
      </p:pic>
      <p:sp>
        <p:nvSpPr>
          <p:cNvPr id="2" name="Title 1"/>
          <p:cNvSpPr>
            <a:spLocks noGrp="1"/>
          </p:cNvSpPr>
          <p:nvPr>
            <p:ph type="title"/>
          </p:nvPr>
        </p:nvSpPr>
        <p:spPr/>
        <p:txBody>
          <a:bodyPr>
            <a:normAutofit/>
          </a:bodyPr>
          <a:lstStyle/>
          <a:p>
            <a:r>
              <a:rPr lang="en-US" dirty="0"/>
              <a:t>~20% Deleted (N=50)</a:t>
            </a:r>
          </a:p>
        </p:txBody>
      </p:sp>
      <p:sp>
        <p:nvSpPr>
          <p:cNvPr id="4" name="TextBox 3"/>
          <p:cNvSpPr txBox="1"/>
          <p:nvPr/>
        </p:nvSpPr>
        <p:spPr>
          <a:xfrm>
            <a:off x="2458244" y="5115505"/>
            <a:ext cx="644228" cy="300082"/>
          </a:xfrm>
          <a:prstGeom prst="rect">
            <a:avLst/>
          </a:prstGeom>
          <a:noFill/>
        </p:spPr>
        <p:txBody>
          <a:bodyPr wrap="square" rtlCol="0">
            <a:spAutoFit/>
          </a:bodyPr>
          <a:lstStyle/>
          <a:p>
            <a:r>
              <a:rPr lang="en-US" sz="1350" dirty="0"/>
              <a:t>Age</a:t>
            </a:r>
          </a:p>
        </p:txBody>
      </p:sp>
      <p:sp>
        <p:nvSpPr>
          <p:cNvPr id="9" name="TextBox 8"/>
          <p:cNvSpPr txBox="1"/>
          <p:nvPr/>
        </p:nvSpPr>
        <p:spPr>
          <a:xfrm>
            <a:off x="4955301" y="5115505"/>
            <a:ext cx="756269" cy="300082"/>
          </a:xfrm>
          <a:prstGeom prst="rect">
            <a:avLst/>
          </a:prstGeom>
          <a:noFill/>
        </p:spPr>
        <p:txBody>
          <a:bodyPr wrap="square" rtlCol="0">
            <a:spAutoFit/>
          </a:bodyPr>
          <a:lstStyle/>
          <a:p>
            <a:r>
              <a:rPr lang="en-US" sz="1350" dirty="0"/>
              <a:t>Neck</a:t>
            </a:r>
          </a:p>
        </p:txBody>
      </p:sp>
      <p:sp>
        <p:nvSpPr>
          <p:cNvPr id="10" name="TextBox 9"/>
          <p:cNvSpPr txBox="1"/>
          <p:nvPr/>
        </p:nvSpPr>
        <p:spPr>
          <a:xfrm>
            <a:off x="7008105" y="5115505"/>
            <a:ext cx="1146413" cy="300082"/>
          </a:xfrm>
          <a:prstGeom prst="rect">
            <a:avLst/>
          </a:prstGeom>
          <a:noFill/>
        </p:spPr>
        <p:txBody>
          <a:bodyPr wrap="square" rtlCol="0">
            <a:spAutoFit/>
          </a:bodyPr>
          <a:lstStyle/>
          <a:p>
            <a:r>
              <a:rPr lang="en-US" sz="1350" dirty="0"/>
              <a:t>Forearm</a:t>
            </a:r>
          </a:p>
        </p:txBody>
      </p:sp>
      <p:sp>
        <p:nvSpPr>
          <p:cNvPr id="11" name="TextBox 10"/>
          <p:cNvSpPr txBox="1"/>
          <p:nvPr/>
        </p:nvSpPr>
        <p:spPr>
          <a:xfrm>
            <a:off x="10207322" y="5115505"/>
            <a:ext cx="775884" cy="300082"/>
          </a:xfrm>
          <a:prstGeom prst="rect">
            <a:avLst/>
          </a:prstGeom>
          <a:noFill/>
        </p:spPr>
        <p:txBody>
          <a:bodyPr wrap="square" rtlCol="0">
            <a:spAutoFit/>
          </a:bodyPr>
          <a:lstStyle/>
          <a:p>
            <a:r>
              <a:rPr lang="en-US" sz="1350" dirty="0"/>
              <a:t>Wrist</a:t>
            </a:r>
          </a:p>
        </p:txBody>
      </p:sp>
      <p:sp>
        <p:nvSpPr>
          <p:cNvPr id="15" name="TextBox 14"/>
          <p:cNvSpPr txBox="1"/>
          <p:nvPr/>
        </p:nvSpPr>
        <p:spPr>
          <a:xfrm>
            <a:off x="292035" y="2676443"/>
            <a:ext cx="461665" cy="1801505"/>
          </a:xfrm>
          <a:prstGeom prst="rect">
            <a:avLst/>
          </a:prstGeom>
          <a:noFill/>
        </p:spPr>
        <p:txBody>
          <a:bodyPr vert="vert270" wrap="square" rtlCol="0">
            <a:spAutoFit/>
          </a:bodyPr>
          <a:lstStyle/>
          <a:p>
            <a:pPr algn="ctr"/>
            <a:r>
              <a:rPr lang="en-US" dirty="0"/>
              <a:t>p-value</a:t>
            </a:r>
          </a:p>
        </p:txBody>
      </p:sp>
      <p:sp>
        <p:nvSpPr>
          <p:cNvPr id="16" name="TextBox 1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02538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seem to change </a:t>
            </a:r>
            <a:r>
              <a:rPr lang="mr-IN" dirty="0"/>
              <a:t>…</a:t>
            </a:r>
            <a:endParaRPr lang="en-US" dirty="0"/>
          </a:p>
        </p:txBody>
      </p:sp>
      <p:grpSp>
        <p:nvGrpSpPr>
          <p:cNvPr id="18" name="Group 17"/>
          <p:cNvGrpSpPr/>
          <p:nvPr/>
        </p:nvGrpSpPr>
        <p:grpSpPr>
          <a:xfrm>
            <a:off x="1891261" y="1752600"/>
            <a:ext cx="8335415" cy="3956144"/>
            <a:chOff x="367260" y="1752600"/>
            <a:chExt cx="8335415" cy="3956144"/>
          </a:xfrm>
        </p:grpSpPr>
        <p:pic>
          <p:nvPicPr>
            <p:cNvPr id="12" name="Picture 11"/>
            <p:cNvPicPr>
              <a:picLocks noChangeAspect="1"/>
            </p:cNvPicPr>
            <p:nvPr/>
          </p:nvPicPr>
          <p:blipFill>
            <a:blip r:embed="rId2"/>
            <a:stretch>
              <a:fillRect/>
            </a:stretch>
          </p:blipFill>
          <p:spPr>
            <a:xfrm>
              <a:off x="6809047" y="1752600"/>
              <a:ext cx="1893628" cy="3940790"/>
            </a:xfrm>
            <a:prstGeom prst="rect">
              <a:avLst/>
            </a:prstGeom>
          </p:spPr>
        </p:pic>
        <p:pic>
          <p:nvPicPr>
            <p:cNvPr id="13" name="Picture 12"/>
            <p:cNvPicPr>
              <a:picLocks noChangeAspect="1"/>
            </p:cNvPicPr>
            <p:nvPr/>
          </p:nvPicPr>
          <p:blipFill>
            <a:blip r:embed="rId3"/>
            <a:stretch>
              <a:fillRect/>
            </a:stretch>
          </p:blipFill>
          <p:spPr>
            <a:xfrm>
              <a:off x="4951898" y="1767953"/>
              <a:ext cx="1879544" cy="3940791"/>
            </a:xfrm>
            <a:prstGeom prst="rect">
              <a:avLst/>
            </a:prstGeom>
          </p:spPr>
        </p:pic>
        <p:pic>
          <p:nvPicPr>
            <p:cNvPr id="8" name="Picture 7"/>
            <p:cNvPicPr>
              <a:picLocks noChangeAspect="1"/>
            </p:cNvPicPr>
            <p:nvPr/>
          </p:nvPicPr>
          <p:blipFill>
            <a:blip r:embed="rId4"/>
            <a:stretch>
              <a:fillRect/>
            </a:stretch>
          </p:blipFill>
          <p:spPr>
            <a:xfrm>
              <a:off x="367260" y="1932482"/>
              <a:ext cx="2145324" cy="3478528"/>
            </a:xfrm>
            <a:prstGeom prst="rect">
              <a:avLst/>
            </a:prstGeom>
          </p:spPr>
        </p:pic>
        <p:pic>
          <p:nvPicPr>
            <p:cNvPr id="9" name="Picture 8"/>
            <p:cNvPicPr>
              <a:picLocks noChangeAspect="1"/>
            </p:cNvPicPr>
            <p:nvPr/>
          </p:nvPicPr>
          <p:blipFill>
            <a:blip r:embed="rId5"/>
            <a:stretch>
              <a:fillRect/>
            </a:stretch>
          </p:blipFill>
          <p:spPr>
            <a:xfrm>
              <a:off x="2402038" y="1932482"/>
              <a:ext cx="2189284" cy="3478528"/>
            </a:xfrm>
            <a:prstGeom prst="rect">
              <a:avLst/>
            </a:prstGeom>
          </p:spPr>
        </p:pic>
        <p:sp>
          <p:nvSpPr>
            <p:cNvPr id="11" name="TextBox 10"/>
            <p:cNvSpPr txBox="1"/>
            <p:nvPr/>
          </p:nvSpPr>
          <p:spPr>
            <a:xfrm>
              <a:off x="4457422" y="3487080"/>
              <a:ext cx="580285" cy="369332"/>
            </a:xfrm>
            <a:prstGeom prst="rect">
              <a:avLst/>
            </a:prstGeom>
            <a:noFill/>
          </p:spPr>
          <p:txBody>
            <a:bodyPr wrap="square" rtlCol="0">
              <a:spAutoFit/>
            </a:bodyPr>
            <a:lstStyle/>
            <a:p>
              <a:pPr algn="ctr"/>
              <a:r>
                <a:rPr lang="en-US" dirty="0"/>
                <a:t>vs</a:t>
              </a:r>
            </a:p>
          </p:txBody>
        </p:sp>
        <p:sp>
          <p:nvSpPr>
            <p:cNvPr id="14" name="TextBox 13"/>
            <p:cNvSpPr txBox="1"/>
            <p:nvPr/>
          </p:nvSpPr>
          <p:spPr>
            <a:xfrm>
              <a:off x="914400" y="4888073"/>
              <a:ext cx="1309783" cy="300082"/>
            </a:xfrm>
            <a:prstGeom prst="rect">
              <a:avLst/>
            </a:prstGeom>
            <a:noFill/>
          </p:spPr>
          <p:txBody>
            <a:bodyPr wrap="square" rtlCol="0">
              <a:spAutoFit/>
            </a:bodyPr>
            <a:lstStyle/>
            <a:p>
              <a:pPr algn="ctr"/>
              <a:r>
                <a:rPr lang="en-US" sz="1350"/>
                <a:t>Age (5%)</a:t>
              </a:r>
              <a:endParaRPr lang="en-US" sz="1350" dirty="0"/>
            </a:p>
          </p:txBody>
        </p:sp>
        <p:sp>
          <p:nvSpPr>
            <p:cNvPr id="15" name="TextBox 14"/>
            <p:cNvSpPr txBox="1"/>
            <p:nvPr/>
          </p:nvSpPr>
          <p:spPr>
            <a:xfrm>
              <a:off x="2939678" y="4888073"/>
              <a:ext cx="1229343" cy="300082"/>
            </a:xfrm>
            <a:prstGeom prst="rect">
              <a:avLst/>
            </a:prstGeom>
            <a:noFill/>
          </p:spPr>
          <p:txBody>
            <a:bodyPr wrap="square" rtlCol="0">
              <a:spAutoFit/>
            </a:bodyPr>
            <a:lstStyle/>
            <a:p>
              <a:pPr algn="ctr"/>
              <a:r>
                <a:rPr lang="en-US" sz="1350"/>
                <a:t>Neck (5%)</a:t>
              </a:r>
              <a:endParaRPr lang="en-US" sz="1350" dirty="0"/>
            </a:p>
          </p:txBody>
        </p:sp>
        <p:sp>
          <p:nvSpPr>
            <p:cNvPr id="16" name="TextBox 15"/>
            <p:cNvSpPr txBox="1"/>
            <p:nvPr/>
          </p:nvSpPr>
          <p:spPr>
            <a:xfrm>
              <a:off x="5390351" y="4888073"/>
              <a:ext cx="1309783" cy="300082"/>
            </a:xfrm>
            <a:prstGeom prst="rect">
              <a:avLst/>
            </a:prstGeom>
            <a:noFill/>
          </p:spPr>
          <p:txBody>
            <a:bodyPr wrap="square" rtlCol="0">
              <a:spAutoFit/>
            </a:bodyPr>
            <a:lstStyle/>
            <a:p>
              <a:pPr algn="ctr"/>
              <a:r>
                <a:rPr lang="en-US" sz="1350"/>
                <a:t>Age (20%)</a:t>
              </a:r>
              <a:endParaRPr lang="en-US" sz="1350" dirty="0"/>
            </a:p>
          </p:txBody>
        </p:sp>
        <p:sp>
          <p:nvSpPr>
            <p:cNvPr id="17" name="TextBox 16"/>
            <p:cNvSpPr txBox="1"/>
            <p:nvPr/>
          </p:nvSpPr>
          <p:spPr>
            <a:xfrm>
              <a:off x="7208433" y="4888073"/>
              <a:ext cx="1229343" cy="300082"/>
            </a:xfrm>
            <a:prstGeom prst="rect">
              <a:avLst/>
            </a:prstGeom>
            <a:noFill/>
          </p:spPr>
          <p:txBody>
            <a:bodyPr wrap="square" rtlCol="0">
              <a:spAutoFit/>
            </a:bodyPr>
            <a:lstStyle/>
            <a:p>
              <a:pPr algn="ctr"/>
              <a:r>
                <a:rPr lang="en-US" sz="1350" dirty="0"/>
                <a:t>Neck (20%)</a:t>
              </a:r>
            </a:p>
          </p:txBody>
        </p:sp>
      </p:grpSp>
      <p:sp>
        <p:nvSpPr>
          <p:cNvPr id="3" name="Content Placeholder 2"/>
          <p:cNvSpPr>
            <a:spLocks noGrp="1"/>
          </p:cNvSpPr>
          <p:nvPr>
            <p:ph idx="1"/>
          </p:nvPr>
        </p:nvSpPr>
        <p:spPr>
          <a:xfrm>
            <a:off x="1981200" y="1752601"/>
            <a:ext cx="7620000" cy="690797"/>
          </a:xfrm>
        </p:spPr>
        <p:txBody>
          <a:bodyPr>
            <a:normAutofit/>
          </a:bodyPr>
          <a:lstStyle/>
          <a:p>
            <a:r>
              <a:rPr lang="en-US" dirty="0"/>
              <a:t>Age/Neck: fail to reject the null hypothesis usually?</a:t>
            </a:r>
          </a:p>
          <a:p>
            <a:endParaRPr lang="en-US" dirty="0"/>
          </a:p>
          <a:p>
            <a:endParaRPr lang="en-US" dirty="0"/>
          </a:p>
          <a:p>
            <a:endParaRPr lang="en-US" dirty="0"/>
          </a:p>
          <a:p>
            <a:endParaRPr lang="en-US" dirty="0"/>
          </a:p>
          <a:p>
            <a:endParaRPr lang="en-US" dirty="0"/>
          </a:p>
        </p:txBody>
      </p:sp>
      <p:sp>
        <p:nvSpPr>
          <p:cNvPr id="10" name="Content Placeholder 2"/>
          <p:cNvSpPr txBox="1">
            <a:spLocks/>
          </p:cNvSpPr>
          <p:nvPr/>
        </p:nvSpPr>
        <p:spPr>
          <a:xfrm>
            <a:off x="1981200" y="5231565"/>
            <a:ext cx="7620000" cy="129933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Still reject Forearm/Wrist most of the time</a:t>
            </a:r>
          </a:p>
          <a:p>
            <a:r>
              <a:rPr lang="en-US" dirty="0"/>
              <a:t>This is assuming the missing subjects’ distribution does not differ from the non-missing. This would cause </a:t>
            </a:r>
            <a:r>
              <a:rPr lang="en-US" dirty="0">
                <a:solidFill>
                  <a:schemeClr val="tx2"/>
                </a:solidFill>
              </a:rPr>
              <a:t>bias</a:t>
            </a:r>
            <a:r>
              <a:rPr lang="en-US" dirty="0"/>
              <a:t> </a:t>
            </a:r>
            <a:r>
              <a:rPr lang="mr-IN" dirty="0"/>
              <a:t>…</a:t>
            </a:r>
            <a:endParaRPr lang="en-US" dirty="0"/>
          </a:p>
          <a:p>
            <a:endParaRPr lang="en-US" dirty="0"/>
          </a:p>
        </p:txBody>
      </p:sp>
      <p:sp>
        <p:nvSpPr>
          <p:cNvPr id="19" name="TextBox 1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35562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Missing Data </a:t>
            </a:r>
            <a:r>
              <a:rPr lang="mr-IN" dirty="0"/>
              <a:t>…</a:t>
            </a:r>
            <a:endParaRPr lang="en-US" dirty="0"/>
          </a:p>
          <a:p>
            <a:pPr lvl="1"/>
            <a:r>
              <a:rPr lang="en-US" b="0" dirty="0"/>
              <a:t>What is it?</a:t>
            </a:r>
          </a:p>
          <a:p>
            <a:pPr lvl="1"/>
            <a:r>
              <a:rPr lang="en-US" b="0" dirty="0"/>
              <a:t>Simple methods for </a:t>
            </a:r>
            <a:r>
              <a:rPr lang="en-US" b="1" dirty="0">
                <a:solidFill>
                  <a:srgbClr val="215C4E"/>
                </a:solidFill>
              </a:rPr>
              <a:t>imputation.</a:t>
            </a:r>
          </a:p>
          <a:p>
            <a:pPr lvl="1"/>
            <a:r>
              <a:rPr lang="mr-IN" dirty="0"/>
              <a:t>…</a:t>
            </a:r>
            <a:r>
              <a:rPr lang="en-US" dirty="0"/>
              <a:t> with a tiny taste of Stats/ML lecturers to come.</a:t>
            </a:r>
          </a:p>
        </p:txBody>
      </p:sp>
      <p:sp>
        <p:nvSpPr>
          <p:cNvPr id="5" name="TextBox 4"/>
          <p:cNvSpPr txBox="1"/>
          <p:nvPr/>
        </p:nvSpPr>
        <p:spPr>
          <a:xfrm>
            <a:off x="3352801" y="6534436"/>
            <a:ext cx="6828905" cy="338554"/>
          </a:xfrm>
          <a:prstGeom prst="rect">
            <a:avLst/>
          </a:prstGeom>
          <a:noFill/>
        </p:spPr>
        <p:txBody>
          <a:bodyPr wrap="square" rtlCol="0">
            <a:spAutoFit/>
          </a:bodyPr>
          <a:lstStyle/>
          <a:p>
            <a:pPr algn="r"/>
            <a:r>
              <a:rPr lang="en-US" sz="1600" dirty="0">
                <a:solidFill>
                  <a:schemeClr val="bg1">
                    <a:lumMod val="50000"/>
                  </a:schemeClr>
                </a:solidFill>
              </a:rPr>
              <a:t>Thanks to John Atwood and </a:t>
            </a:r>
            <a:r>
              <a:rPr lang="en-US" sz="1600" dirty="0" err="1">
                <a:solidFill>
                  <a:schemeClr val="bg1">
                    <a:lumMod val="50000"/>
                  </a:schemeClr>
                </a:solidFill>
              </a:rPr>
              <a:t>Wenjiang</a:t>
            </a:r>
            <a:r>
              <a:rPr lang="en-US" sz="1600" dirty="0">
                <a:solidFill>
                  <a:schemeClr val="bg1">
                    <a:lumMod val="50000"/>
                  </a:schemeClr>
                </a:solidFill>
              </a:rPr>
              <a:t> Fu</a:t>
            </a:r>
          </a:p>
        </p:txBody>
      </p:sp>
      <p:pic>
        <p:nvPicPr>
          <p:cNvPr id="3" name="Picture 2"/>
          <p:cNvPicPr>
            <a:picLocks noChangeAspect="1"/>
          </p:cNvPicPr>
          <p:nvPr/>
        </p:nvPicPr>
        <p:blipFill>
          <a:blip r:embed="rId3"/>
          <a:stretch>
            <a:fillRect/>
          </a:stretch>
        </p:blipFill>
        <p:spPr>
          <a:xfrm>
            <a:off x="7994511" y="1841291"/>
            <a:ext cx="2232165" cy="312628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3201" y="4313018"/>
            <a:ext cx="4442918" cy="2566597"/>
          </a:xfrm>
          <a:prstGeom prst="rect">
            <a:avLst/>
          </a:prstGeom>
        </p:spPr>
      </p:pic>
    </p:spTree>
    <p:extLst>
      <p:ext uri="{BB962C8B-B14F-4D97-AF65-F5344CB8AC3E}">
        <p14:creationId xmlns:p14="http://schemas.microsoft.com/office/powerpoint/2010/main" val="36285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Missing Completely at Random (MCAR)</a:t>
            </a:r>
          </a:p>
          <a:p>
            <a:endParaRPr lang="en-US" dirty="0"/>
          </a:p>
          <a:p>
            <a:r>
              <a:rPr lang="en-US" dirty="0"/>
              <a:t>Missing at Random (MAR)</a:t>
            </a:r>
          </a:p>
          <a:p>
            <a:endParaRPr lang="en-US" dirty="0"/>
          </a:p>
          <a:p>
            <a:r>
              <a:rPr lang="en-US" dirty="0"/>
              <a:t>Missing Not at Random (MNAR)</a:t>
            </a:r>
          </a:p>
        </p:txBody>
      </p:sp>
      <p:sp>
        <p:nvSpPr>
          <p:cNvPr id="8" name="TextBox 7"/>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6" name="Title 5">
            <a:extLst>
              <a:ext uri="{FF2B5EF4-FFF2-40B4-BE49-F238E27FC236}">
                <a16:creationId xmlns:a16="http://schemas.microsoft.com/office/drawing/2014/main" id="{780D7CD0-2381-CD42-AF34-A43D5EC90516}"/>
              </a:ext>
            </a:extLst>
          </p:cNvPr>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459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Suppose you’re loitering outside of STH one day …</a:t>
            </a:r>
          </a:p>
        </p:txBody>
      </p:sp>
      <p:sp>
        <p:nvSpPr>
          <p:cNvPr id="6" name="Content Placeholder 2"/>
          <p:cNvSpPr txBox="1">
            <a:spLocks/>
          </p:cNvSpPr>
          <p:nvPr/>
        </p:nvSpPr>
        <p:spPr>
          <a:xfrm>
            <a:off x="2024713" y="4355689"/>
            <a:ext cx="7558961" cy="1770474"/>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000" b="1" dirty="0"/>
              <a:t>Students just received their mid-semester grades</a:t>
            </a:r>
          </a:p>
          <a:p>
            <a:pPr marL="0" indent="0">
              <a:buNone/>
            </a:pPr>
            <a:r>
              <a:rPr lang="en-US" sz="2000" b="1" dirty="0"/>
              <a:t>You start asking passing students their CMPS3660 grades</a:t>
            </a:r>
          </a:p>
          <a:p>
            <a:r>
              <a:rPr lang="en-US" sz="2000" b="1" dirty="0"/>
              <a:t>You don’t </a:t>
            </a:r>
            <a:r>
              <a:rPr lang="en-US" sz="2000" b="1" dirty="0">
                <a:solidFill>
                  <a:schemeClr val="tx2"/>
                </a:solidFill>
              </a:rPr>
              <a:t>force</a:t>
            </a:r>
            <a:r>
              <a:rPr lang="en-US" sz="2000" b="1" i="1" dirty="0">
                <a:solidFill>
                  <a:schemeClr val="tx2"/>
                </a:solidFill>
              </a:rPr>
              <a:t> </a:t>
            </a:r>
            <a:r>
              <a:rPr lang="en-US" sz="2000" b="1" dirty="0"/>
              <a:t>them to tell you or anything</a:t>
            </a:r>
          </a:p>
          <a:p>
            <a:r>
              <a:rPr lang="en-US" sz="2000" b="1" dirty="0"/>
              <a:t>You also write down their gender and hair color</a:t>
            </a:r>
          </a:p>
          <a:p>
            <a:pPr marL="0" indent="0">
              <a:buNone/>
            </a:pPr>
            <a:endParaRPr lang="en-US" sz="2000" b="1" dirty="0"/>
          </a:p>
        </p:txBody>
      </p:sp>
      <p:sp>
        <p:nvSpPr>
          <p:cNvPr id="14" name="TextBox 1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2894BC45-F9B5-3A49-9B67-DA8167FA236F}"/>
              </a:ext>
            </a:extLst>
          </p:cNvPr>
          <p:cNvSpPr>
            <a:spLocks noGrp="1"/>
          </p:cNvSpPr>
          <p:nvPr>
            <p:ph type="title"/>
          </p:nvPr>
        </p:nvSpPr>
        <p:spPr/>
        <p:txBody>
          <a:bodyPr/>
          <a:lstStyle/>
          <a:p>
            <a:r>
              <a:rPr lang="en-US" dirty="0"/>
              <a:t>What Distinguishes Each Type of Missing-ness?</a:t>
            </a:r>
          </a:p>
        </p:txBody>
      </p:sp>
      <p:grpSp>
        <p:nvGrpSpPr>
          <p:cNvPr id="9" name="Group 8">
            <a:extLst>
              <a:ext uri="{FF2B5EF4-FFF2-40B4-BE49-F238E27FC236}">
                <a16:creationId xmlns:a16="http://schemas.microsoft.com/office/drawing/2014/main" id="{AA12231A-E4EC-7248-86C7-C620D5F2D998}"/>
              </a:ext>
            </a:extLst>
          </p:cNvPr>
          <p:cNvGrpSpPr/>
          <p:nvPr/>
        </p:nvGrpSpPr>
        <p:grpSpPr>
          <a:xfrm>
            <a:off x="4222503" y="2401877"/>
            <a:ext cx="3699089" cy="1835969"/>
            <a:chOff x="4222503" y="2401877"/>
            <a:chExt cx="3699089" cy="1835969"/>
          </a:xfrm>
        </p:grpSpPr>
        <p:pic>
          <p:nvPicPr>
            <p:cNvPr id="1027"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22503" y="2512316"/>
              <a:ext cx="829704" cy="1615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551C46-29CE-0349-B5B1-2A82CAC840FC}"/>
                </a:ext>
              </a:extLst>
            </p:cNvPr>
            <p:cNvPicPr>
              <a:picLocks noChangeAspect="1"/>
            </p:cNvPicPr>
            <p:nvPr/>
          </p:nvPicPr>
          <p:blipFill>
            <a:blip r:embed="rId3"/>
            <a:stretch>
              <a:fillRect/>
            </a:stretch>
          </p:blipFill>
          <p:spPr>
            <a:xfrm>
              <a:off x="5377570" y="2401877"/>
              <a:ext cx="2544022" cy="1835969"/>
            </a:xfrm>
            <a:prstGeom prst="rect">
              <a:avLst/>
            </a:prstGeom>
          </p:spPr>
        </p:pic>
      </p:grpSp>
    </p:spTree>
    <p:extLst>
      <p:ext uri="{BB962C8B-B14F-4D97-AF65-F5344CB8AC3E}">
        <p14:creationId xmlns:p14="http://schemas.microsoft.com/office/powerpoint/2010/main" val="31226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Sample</a:t>
            </a:r>
          </a:p>
        </p:txBody>
      </p:sp>
      <p:graphicFrame>
        <p:nvGraphicFramePr>
          <p:cNvPr id="10" name="Content Placeholder 9"/>
          <p:cNvGraphicFramePr>
            <a:graphicFrameLocks noGrp="1"/>
          </p:cNvGraphicFramePr>
          <p:nvPr>
            <p:ph idx="1"/>
          </p:nvPr>
        </p:nvGraphicFramePr>
        <p:xfrm>
          <a:off x="1981200" y="1752601"/>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11" name="TextBox 10"/>
          <p:cNvSpPr txBox="1"/>
          <p:nvPr/>
        </p:nvSpPr>
        <p:spPr>
          <a:xfrm>
            <a:off x="6039667" y="1752600"/>
            <a:ext cx="4187009" cy="3046988"/>
          </a:xfrm>
          <a:prstGeom prst="rect">
            <a:avLst/>
          </a:prstGeom>
          <a:noFill/>
        </p:spPr>
        <p:txBody>
          <a:bodyPr wrap="square" rtlCol="0">
            <a:spAutoFit/>
          </a:bodyPr>
          <a:lstStyle/>
          <a:p>
            <a:pPr>
              <a:buClr>
                <a:schemeClr val="accent1">
                  <a:lumMod val="75000"/>
                </a:schemeClr>
              </a:buClr>
            </a:pPr>
            <a:r>
              <a:rPr lang="en-US" sz="2400" dirty="0"/>
              <a:t>Summary:</a:t>
            </a:r>
          </a:p>
          <a:p>
            <a:pPr marL="342900" indent="-342900">
              <a:buClr>
                <a:schemeClr val="accent1">
                  <a:lumMod val="75000"/>
                </a:schemeClr>
              </a:buClr>
              <a:buFont typeface="Arial" charset="0"/>
              <a:buChar char="•"/>
            </a:pPr>
            <a:r>
              <a:rPr lang="en-US" sz="2400" dirty="0"/>
              <a:t>7 students received As</a:t>
            </a:r>
          </a:p>
          <a:p>
            <a:pPr marL="342900" indent="-342900">
              <a:buClr>
                <a:schemeClr val="accent1">
                  <a:lumMod val="75000"/>
                </a:schemeClr>
              </a:buClr>
              <a:buFont typeface="Arial" charset="0"/>
              <a:buChar char="•"/>
            </a:pPr>
            <a:r>
              <a:rPr lang="en-US" sz="2400" dirty="0"/>
              <a:t>3 students received </a:t>
            </a:r>
            <a:r>
              <a:rPr lang="en-US" sz="2400" dirty="0" err="1"/>
              <a:t>Bs</a:t>
            </a:r>
            <a:endParaRPr lang="en-US" sz="2400" dirty="0"/>
          </a:p>
          <a:p>
            <a:pPr marL="342900" indent="-342900">
              <a:buClr>
                <a:schemeClr val="accent1">
                  <a:lumMod val="75000"/>
                </a:schemeClr>
              </a:buClr>
              <a:buFont typeface="Arial" charset="0"/>
              <a:buChar char="•"/>
            </a:pPr>
            <a:r>
              <a:rPr lang="en-US" sz="2400" dirty="0"/>
              <a:t>1 student received a C</a:t>
            </a:r>
          </a:p>
          <a:p>
            <a:pPr marL="214313" indent="-214313">
              <a:buClr>
                <a:schemeClr val="accent1">
                  <a:lumMod val="75000"/>
                </a:schemeClr>
              </a:buClr>
              <a:buFont typeface="Arial" panose="020B0604020202020204" pitchFamily="34" charset="0"/>
              <a:buChar char="•"/>
            </a:pPr>
            <a:endParaRPr lang="en-US" sz="2400" dirty="0"/>
          </a:p>
          <a:p>
            <a:pPr>
              <a:buClr>
                <a:schemeClr val="accent1">
                  <a:lumMod val="75000"/>
                </a:schemeClr>
              </a:buClr>
            </a:pPr>
            <a:r>
              <a:rPr lang="en-US" sz="2400" dirty="0"/>
              <a:t>Nobody is failing!</a:t>
            </a:r>
          </a:p>
          <a:p>
            <a:pPr marL="214313" indent="-214313">
              <a:buClr>
                <a:schemeClr val="accent1">
                  <a:lumMod val="75000"/>
                </a:schemeClr>
              </a:buClr>
              <a:buFont typeface="Arial" panose="020B0604020202020204" pitchFamily="34" charset="0"/>
              <a:buChar char="•"/>
            </a:pPr>
            <a:r>
              <a:rPr lang="en-US" sz="2400" dirty="0"/>
              <a:t>But 5 students did not reveal their grade </a:t>
            </a:r>
            <a:r>
              <a:rPr lang="mr-IN" sz="2400" dirty="0"/>
              <a:t>…</a:t>
            </a:r>
            <a:endParaRPr lang="en-US" sz="2400" dirty="0"/>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Tree>
    <p:extLst>
      <p:ext uri="{BB962C8B-B14F-4D97-AF65-F5344CB8AC3E}">
        <p14:creationId xmlns:p14="http://schemas.microsoft.com/office/powerpoint/2010/main" val="194460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7329" y="1752601"/>
            <a:ext cx="5974910" cy="4373563"/>
          </a:xfrm>
        </p:spPr>
        <p:txBody>
          <a:bodyPr>
            <a:normAutofit/>
          </a:bodyPr>
          <a:lstStyle/>
          <a:p>
            <a:pPr>
              <a:buClr>
                <a:schemeClr val="accent1">
                  <a:lumMod val="75000"/>
                </a:schemeClr>
              </a:buClr>
            </a:pPr>
            <a:r>
              <a:rPr lang="en-US" sz="1900" dirty="0"/>
              <a:t>Same dataset, but the values are replaced with a “0” if the data point is observed and “1” if it is not</a:t>
            </a:r>
          </a:p>
          <a:p>
            <a:pPr>
              <a:buClr>
                <a:schemeClr val="accent1">
                  <a:lumMod val="75000"/>
                </a:schemeClr>
              </a:buClr>
            </a:pPr>
            <a:endParaRPr lang="en-US" sz="1900" dirty="0"/>
          </a:p>
          <a:p>
            <a:pPr>
              <a:buClr>
                <a:schemeClr val="accent1">
                  <a:lumMod val="75000"/>
                </a:schemeClr>
              </a:buClr>
            </a:pPr>
            <a:endParaRPr lang="en-US" sz="1900" dirty="0"/>
          </a:p>
          <a:p>
            <a:pPr>
              <a:buClr>
                <a:schemeClr val="accent1">
                  <a:lumMod val="75000"/>
                </a:schemeClr>
              </a:buClr>
            </a:pPr>
            <a:r>
              <a:rPr lang="en-US" sz="1900" b="1" dirty="0">
                <a:solidFill>
                  <a:srgbClr val="215C4E"/>
                </a:solidFill>
              </a:rPr>
              <a:t>Question: </a:t>
            </a:r>
            <a:r>
              <a:rPr lang="en-US" sz="1900" dirty="0"/>
              <a:t>for any one of these data points, what is the probability that the point is equal to “1” </a:t>
            </a:r>
            <a:r>
              <a:rPr lang="mr-IN" sz="1900" dirty="0"/>
              <a:t>…</a:t>
            </a:r>
            <a:r>
              <a:rPr lang="en-US" sz="1900" dirty="0"/>
              <a:t>?</a:t>
            </a:r>
          </a:p>
          <a:p>
            <a:pPr lvl="1">
              <a:buClr>
                <a:schemeClr val="accent1">
                  <a:lumMod val="75000"/>
                </a:schemeClr>
              </a:buClr>
            </a:pPr>
            <a:r>
              <a:rPr lang="en-US" sz="1900" dirty="0"/>
              <a:t>P(R) i.e., the probability that we didn’t see it.</a:t>
            </a:r>
          </a:p>
          <a:p>
            <a:pPr>
              <a:buClr>
                <a:schemeClr val="accent1">
                  <a:lumMod val="75000"/>
                </a:schemeClr>
              </a:buClr>
            </a:pPr>
            <a:endParaRPr lang="en-US" sz="1900" dirty="0"/>
          </a:p>
          <a:p>
            <a:pPr>
              <a:buClr>
                <a:schemeClr val="accent1">
                  <a:lumMod val="75000"/>
                </a:schemeClr>
              </a:buClr>
            </a:pPr>
            <a:r>
              <a:rPr lang="en-US" sz="1900" dirty="0"/>
              <a:t>What type of missing-ness do the grades exhibit?</a:t>
            </a:r>
          </a:p>
        </p:txBody>
      </p:sp>
      <p:graphicFrame>
        <p:nvGraphicFramePr>
          <p:cNvPr id="4" name="Table 3"/>
          <p:cNvGraphicFramePr>
            <a:graphicFrameLocks noGrp="1"/>
          </p:cNvGraphicFramePr>
          <p:nvPr/>
        </p:nvGraphicFramePr>
        <p:xfrm>
          <a:off x="6845509" y="1752603"/>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
        <p:nvSpPr>
          <p:cNvPr id="7" name="TextBox 6"/>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8" name="Title 7">
            <a:extLst>
              <a:ext uri="{FF2B5EF4-FFF2-40B4-BE49-F238E27FC236}">
                <a16:creationId xmlns:a16="http://schemas.microsoft.com/office/drawing/2014/main" id="{24B11663-8372-A341-B211-20953E3A088F}"/>
              </a:ext>
            </a:extLst>
          </p:cNvPr>
          <p:cNvSpPr>
            <a:spLocks noGrp="1"/>
          </p:cNvSpPr>
          <p:nvPr>
            <p:ph type="title"/>
          </p:nvPr>
        </p:nvSpPr>
        <p:spPr/>
        <p:txBody>
          <a:bodyPr/>
          <a:lstStyle/>
          <a:p>
            <a:r>
              <a:rPr lang="en-US" dirty="0"/>
              <a:t>What Influences a Data Point’s Presence?</a:t>
            </a:r>
          </a:p>
        </p:txBody>
      </p:sp>
    </p:spTree>
    <p:extLst>
      <p:ext uri="{BB962C8B-B14F-4D97-AF65-F5344CB8AC3E}">
        <p14:creationId xmlns:p14="http://schemas.microsoft.com/office/powerpoint/2010/main" val="13163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and Sample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45513"/>
              </a:xfrm>
            </p:spPr>
            <p:txBody>
              <a:bodyPr>
                <a:normAutofit fontScale="92500" lnSpcReduction="10000"/>
              </a:bodyPr>
              <a:lstStyle/>
              <a:p>
                <a:pPr>
                  <a:spcAft>
                    <a:spcPts val="600"/>
                  </a:spcAft>
                </a:pPr>
                <a:r>
                  <a:rPr lang="en-US" sz="2600" dirty="0">
                    <a:solidFill>
                      <a:srgbClr val="0000FF"/>
                    </a:solidFill>
                  </a:rPr>
                  <a:t>Experiment:</a:t>
                </a:r>
                <a:r>
                  <a:rPr lang="en-US" sz="2600" dirty="0"/>
                  <a:t> a procedure that yields one of a given set of possible outcomes</a:t>
                </a:r>
              </a:p>
              <a:p>
                <a:pPr lvl="1">
                  <a:spcAft>
                    <a:spcPts val="1200"/>
                  </a:spcAft>
                </a:pPr>
                <a:r>
                  <a:rPr lang="en-US" dirty="0"/>
                  <a:t>Ex: flip a coin,  roll two dice, draw five cards from a deck, etc.</a:t>
                </a:r>
              </a:p>
              <a:p>
                <a:pPr>
                  <a:spcAft>
                    <a:spcPts val="600"/>
                  </a:spcAft>
                </a:pPr>
                <a:r>
                  <a:rPr lang="en-US" sz="2600" dirty="0">
                    <a:solidFill>
                      <a:srgbClr val="0000FF"/>
                    </a:solidFill>
                  </a:rPr>
                  <a:t>Sample space </a:t>
                </a:r>
                <a14:m>
                  <m:oMath xmlns:m="http://schemas.openxmlformats.org/officeDocument/2006/math">
                    <m:r>
                      <m:rPr>
                        <m:sty m:val="p"/>
                      </m:rPr>
                      <a:rPr lang="en-US" sz="2600" b="0" i="0" smtClean="0">
                        <a:solidFill>
                          <a:srgbClr val="0000FF"/>
                        </a:solidFill>
                        <a:latin typeface="Cambria Math" panose="02040503050406030204" pitchFamily="18" charset="0"/>
                      </a:rPr>
                      <m:t>Ω</m:t>
                    </m:r>
                  </m:oMath>
                </a14:m>
                <a:r>
                  <a:rPr lang="en-US" sz="2600" dirty="0"/>
                  <a:t>: the set of possible outcomes</a:t>
                </a:r>
              </a:p>
              <a:p>
                <a:pPr lvl="1">
                  <a:spcAft>
                    <a:spcPts val="600"/>
                  </a:spcAft>
                </a:pPr>
                <a:r>
                  <a:rPr lang="en-US" dirty="0"/>
                  <a:t>We focus on </a:t>
                </a:r>
                <a:r>
                  <a:rPr lang="en-US" dirty="0">
                    <a:solidFill>
                      <a:srgbClr val="FF0000"/>
                    </a:solidFill>
                  </a:rPr>
                  <a:t>countable </a:t>
                </a:r>
                <a:r>
                  <a:rPr lang="en-US" dirty="0"/>
                  <a:t>sample space: </a:t>
                </a:r>
                <a14:m>
                  <m:oMath xmlns:m="http://schemas.openxmlformats.org/officeDocument/2006/math">
                    <m:r>
                      <m:rPr>
                        <m:sty m:val="p"/>
                      </m:rPr>
                      <a:rPr lang="en-US" smtClean="0">
                        <a:solidFill>
                          <a:schemeClr val="tx1"/>
                        </a:solidFill>
                        <a:latin typeface="Cambria Math" panose="02040503050406030204" pitchFamily="18" charset="0"/>
                      </a:rPr>
                      <m:t>Ω</m:t>
                    </m:r>
                  </m:oMath>
                </a14:m>
                <a:r>
                  <a:rPr lang="en-US" dirty="0">
                    <a:solidFill>
                      <a:schemeClr val="tx1"/>
                    </a:solidFill>
                  </a:rPr>
                  <a:t> is finite or countably infinite</a:t>
                </a:r>
              </a:p>
              <a:p>
                <a:pPr lvl="1">
                  <a:spcAft>
                    <a:spcPts val="1200"/>
                  </a:spcAft>
                </a:pPr>
                <a:r>
                  <a:rPr lang="en-US" dirty="0">
                    <a:solidFill>
                      <a:schemeClr val="tx1"/>
                    </a:solidFill>
                  </a:rPr>
                  <a:t>In many applications, </a:t>
                </a:r>
                <a14:m>
                  <m:oMath xmlns:m="http://schemas.openxmlformats.org/officeDocument/2006/math">
                    <m:r>
                      <m:rPr>
                        <m:sty m:val="p"/>
                      </m:rPr>
                      <a:rPr lang="en-US">
                        <a:solidFill>
                          <a:schemeClr val="tx1"/>
                        </a:solidFill>
                        <a:latin typeface="Cambria Math" panose="02040503050406030204" pitchFamily="18" charset="0"/>
                      </a:rPr>
                      <m:t>Ω</m:t>
                    </m:r>
                    <m:r>
                      <a:rPr lang="en-US" i="1">
                        <a:solidFill>
                          <a:schemeClr val="tx1"/>
                        </a:solidFill>
                        <a:latin typeface="Cambria Math" panose="02040503050406030204" pitchFamily="18" charset="0"/>
                      </a:rPr>
                      <m:t> </m:t>
                    </m:r>
                  </m:oMath>
                </a14:m>
                <a:r>
                  <a:rPr lang="en-US" dirty="0">
                    <a:solidFill>
                      <a:schemeClr val="tx1"/>
                    </a:solidFill>
                  </a:rPr>
                  <a:t>is uncountable (e.g., a subset of </a:t>
                </a:r>
                <a14:m>
                  <m:oMath xmlns:m="http://schemas.openxmlformats.org/officeDocument/2006/math">
                    <m:r>
                      <a:rPr lang="en-US" b="0" i="1" smtClean="0">
                        <a:solidFill>
                          <a:schemeClr val="tx1"/>
                        </a:solidFill>
                        <a:latin typeface="Cambria Math" panose="02040503050406030204" pitchFamily="18" charset="0"/>
                      </a:rPr>
                      <m:t>ℝ</m:t>
                    </m:r>
                  </m:oMath>
                </a14:m>
                <a:r>
                  <a:rPr lang="en-US" dirty="0">
                    <a:solidFill>
                      <a:schemeClr val="tx1"/>
                    </a:solidFill>
                  </a:rPr>
                  <a:t>)</a:t>
                </a:r>
              </a:p>
              <a:p>
                <a:pPr>
                  <a:spcAft>
                    <a:spcPts val="600"/>
                  </a:spcAft>
                </a:pPr>
                <a:r>
                  <a:rPr lang="en-US" sz="2600" dirty="0">
                    <a:solidFill>
                      <a:srgbClr val="0000FF"/>
                    </a:solidFill>
                  </a:rPr>
                  <a:t>Event</a:t>
                </a:r>
                <a:r>
                  <a:rPr lang="en-US" sz="2600" dirty="0"/>
                  <a:t>: a subset of the sample space  </a:t>
                </a:r>
              </a:p>
              <a:p>
                <a:pPr lvl="1">
                  <a:spcAft>
                    <a:spcPts val="600"/>
                  </a:spcAft>
                </a:pPr>
                <a:r>
                  <a:rPr lang="en-US" dirty="0"/>
                  <a:t>Probability is assigned to events</a:t>
                </a:r>
              </a:p>
              <a:p>
                <a:pPr lvl="1">
                  <a:spcAft>
                    <a:spcPts val="600"/>
                  </a:spcAft>
                </a:pPr>
                <a:r>
                  <a:rPr lang="en-US" dirty="0"/>
                  <a:t>For an event </a:t>
                </a:r>
                <a14:m>
                  <m:oMath xmlns:m="http://schemas.openxmlformats.org/officeDocument/2006/math">
                    <m:r>
                      <a:rPr lang="en-US" b="0" i="1" smtClean="0">
                        <a:solidFill>
                          <a:srgbClr val="FF0000"/>
                        </a:solidFill>
                        <a:latin typeface="Cambria Math" panose="02040503050406030204" pitchFamily="18" charset="0"/>
                      </a:rPr>
                      <m:t>𝐴</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Ω</m:t>
                    </m:r>
                  </m:oMath>
                </a14:m>
                <a:r>
                  <a:rPr lang="en-US" dirty="0"/>
                  <a:t>, its probability is denoted by </a:t>
                </a:r>
                <a:r>
                  <a:rPr lang="en-US" dirty="0">
                    <a:solidFill>
                      <a:srgbClr val="FF0000"/>
                    </a:solidFill>
                  </a:rPr>
                  <a:t>P(</a:t>
                </a:r>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solidFill>
                      <a:srgbClr val="FF0000"/>
                    </a:solidFill>
                  </a:rPr>
                  <a:t>)</a:t>
                </a:r>
              </a:p>
              <a:p>
                <a:pPr lvl="2">
                  <a:spcAft>
                    <a:spcPts val="600"/>
                  </a:spcAft>
                </a:pPr>
                <a:r>
                  <a:rPr lang="en-US" sz="2200" dirty="0"/>
                  <a:t>Describes beliefs about likelihood of outcomes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45513"/>
              </a:xfrm>
              <a:blipFill rotWithShape="0">
                <a:blip r:embed="rId3"/>
                <a:stretch>
                  <a:fillRect l="-812" t="-1048" b="-524"/>
                </a:stretch>
              </a:blipFill>
            </p:spPr>
            <p:txBody>
              <a:bodyPr/>
              <a:lstStyle/>
              <a:p>
                <a:r>
                  <a:rPr lang="en-US">
                    <a:noFill/>
                  </a:rPr>
                  <a:t> </a:t>
                </a:r>
              </a:p>
            </p:txBody>
          </p:sp>
        </mc:Fallback>
      </mc:AlternateContent>
    </p:spTree>
    <p:extLst>
      <p:ext uri="{BB962C8B-B14F-4D97-AF65-F5344CB8AC3E}">
        <p14:creationId xmlns:p14="http://schemas.microsoft.com/office/powerpoint/2010/main" val="35257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10000"/>
                  </a:lnSpc>
                  <a:spcAft>
                    <a:spcPts val="600"/>
                  </a:spcAft>
                </a:pPr>
                <a:r>
                  <a:rPr lang="en-US" sz="2400" dirty="0"/>
                  <a:t>Ex. 2: consider rolling a 6-sided </a:t>
                </a:r>
                <a:r>
                  <a:rPr lang="en-US" sz="2400" dirty="0">
                    <a:solidFill>
                      <a:srgbClr val="FF0000"/>
                    </a:solidFill>
                  </a:rPr>
                  <a:t>biased (loaded)</a:t>
                </a:r>
                <a:r>
                  <a:rPr lang="en-US" sz="2400" dirty="0"/>
                  <a:t> die</a:t>
                </a:r>
              </a:p>
              <a:p>
                <a:pPr lvl="1">
                  <a:lnSpc>
                    <a:spcPct val="110000"/>
                  </a:lnSpc>
                  <a:spcAft>
                    <a:spcPts val="1200"/>
                  </a:spcAft>
                </a:pPr>
                <a:r>
                  <a:rPr lang="en-US" sz="2200" b="0" dirty="0">
                    <a:solidFill>
                      <a:srgbClr val="0000FF"/>
                    </a:solidFill>
                  </a:rPr>
                  <a:t>Sample space </a:t>
                </a:r>
                <a14:m>
                  <m:oMath xmlns:m="http://schemas.openxmlformats.org/officeDocument/2006/math">
                    <m:r>
                      <m:rPr>
                        <m:sty m:val="p"/>
                      </m:rPr>
                      <a:rPr lang="en-US" sz="2200" b="0" i="0" smtClean="0">
                        <a:solidFill>
                          <a:srgbClr val="0000FF"/>
                        </a:solidFill>
                        <a:latin typeface="Cambria Math" panose="02040503050406030204" pitchFamily="18" charset="0"/>
                      </a:rPr>
                      <m:t>Ω</m:t>
                    </m:r>
                    <m:r>
                      <a:rPr lang="en-US" sz="2200" b="0" i="1" smtClean="0">
                        <a:latin typeface="Cambria Math" panose="02040503050406030204" pitchFamily="18" charset="0"/>
                      </a:rPr>
                      <m:t>={1, 2, 3, 4, 5, 6}</m:t>
                    </m:r>
                  </m:oMath>
                </a14:m>
                <a:endParaRPr lang="en-US" sz="2200" dirty="0"/>
              </a:p>
              <a:p>
                <a:pPr lvl="1">
                  <a:spcAft>
                    <a:spcPts val="1200"/>
                  </a:spcAft>
                </a:pPr>
                <a:r>
                  <a:rPr lang="en-US" sz="2200" dirty="0"/>
                  <a:t>Assume  </a:t>
                </a:r>
                <a14:m>
                  <m:oMath xmlns:m="http://schemas.openxmlformats.org/officeDocument/2006/math">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3</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2</m:t>
                        </m:r>
                      </m:num>
                      <m:den>
                        <m:r>
                          <a:rPr lang="en-US" sz="2200" i="1">
                            <a:latin typeface="Cambria Math" panose="02040503050406030204" pitchFamily="18" charset="0"/>
                          </a:rPr>
                          <m:t>7</m:t>
                        </m:r>
                      </m:den>
                    </m:f>
                    <m:r>
                      <a:rPr lang="en-US" sz="2200" i="1">
                        <a:latin typeface="Cambria Math" panose="02040503050406030204" pitchFamily="18" charset="0"/>
                      </a:rPr>
                      <m:t>, </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1</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2</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4</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5</m:t>
                        </m:r>
                      </m:e>
                    </m:d>
                    <m:r>
                      <a:rPr lang="en-US" sz="2200" i="1">
                        <a:latin typeface="Cambria Math" panose="02040503050406030204" pitchFamily="18" charset="0"/>
                      </a:rPr>
                      <m:t>=</m:t>
                    </m:r>
                    <m:r>
                      <m:rPr>
                        <m:sty m:val="p"/>
                      </m:rPr>
                      <a:rPr lang="en-US" sz="2200">
                        <a:latin typeface="Cambria Math" panose="02040503050406030204" pitchFamily="18" charset="0"/>
                      </a:rPr>
                      <m:t>P</m:t>
                    </m:r>
                    <m:d>
                      <m:dPr>
                        <m:ctrlPr>
                          <a:rPr lang="en-US" sz="2200" i="1">
                            <a:latin typeface="Cambria Math" panose="02040503050406030204" pitchFamily="18" charset="0"/>
                          </a:rPr>
                        </m:ctrlPr>
                      </m:dPr>
                      <m:e>
                        <m:r>
                          <a:rPr lang="en-US" sz="2200" i="1">
                            <a:latin typeface="Cambria Math" panose="02040503050406030204" pitchFamily="18" charset="0"/>
                          </a:rPr>
                          <m:t>6</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7</m:t>
                        </m:r>
                      </m:den>
                    </m:f>
                  </m:oMath>
                </a14:m>
                <a:r>
                  <a:rPr lang="en-US" sz="2200" dirty="0"/>
                  <a:t> </a:t>
                </a:r>
              </a:p>
              <a:p>
                <a:pPr lvl="1">
                  <a:spcAft>
                    <a:spcPts val="1800"/>
                  </a:spcAft>
                </a:pPr>
                <a:r>
                  <a:rPr lang="en-US" sz="2200" dirty="0">
                    <a:latin typeface="Cambria Math" panose="02040503050406030204" pitchFamily="18" charset="0"/>
                  </a:rPr>
                  <a:t>What is the probability of getting an odd number? </a:t>
                </a:r>
                <a:endParaRPr lang="en-US" sz="2200" dirty="0">
                  <a:solidFill>
                    <a:schemeClr val="tx1"/>
                  </a:solidFill>
                  <a:latin typeface="Cambria Math" panose="02040503050406030204" pitchFamily="18" charset="0"/>
                </a:endParaRPr>
              </a:p>
              <a:p>
                <a:pPr marL="457200" lvl="1" indent="0">
                  <a:spcAft>
                    <a:spcPts val="1800"/>
                  </a:spcAft>
                  <a:buNone/>
                </a:pPr>
                <a:r>
                  <a:rPr lang="en-US" sz="2200" dirty="0">
                    <a:latin typeface="Cambria Math" panose="02040503050406030204" pitchFamily="18" charset="0"/>
                  </a:rPr>
                  <a:t>	Let </a:t>
                </a:r>
                <a14:m>
                  <m:oMath xmlns:m="http://schemas.openxmlformats.org/officeDocument/2006/math">
                    <m:r>
                      <a:rPr lang="en-US" sz="2200" b="0" i="1" smtClean="0">
                        <a:latin typeface="Cambria Math" panose="02040503050406030204" pitchFamily="18" charset="0"/>
                      </a:rPr>
                      <m:t>𝐵</m:t>
                    </m:r>
                  </m:oMath>
                </a14:m>
                <a:r>
                  <a:rPr lang="en-US" sz="2200" dirty="0">
                    <a:latin typeface="Cambria Math" panose="02040503050406030204" pitchFamily="18" charset="0"/>
                  </a:rPr>
                  <a:t> denote the event of getting an odd number</a:t>
                </a:r>
                <a:endParaRPr lang="en-US" sz="2200" b="0"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81350" y="5519531"/>
                <a:ext cx="3018647" cy="744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𝐵</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7</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7</m:t>
                          </m:r>
                        </m:den>
                      </m:f>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681350" y="5519531"/>
                <a:ext cx="3018647" cy="744563"/>
              </a:xfrm>
              <a:prstGeom prst="rect">
                <a:avLst/>
              </a:prstGeom>
              <a:blipFill>
                <a:blip r:embed="rId4"/>
                <a:stretch>
                  <a:fillRect b="-6780"/>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8808659" y="847590"/>
            <a:ext cx="1595967" cy="121244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7A55C-89B0-514A-B7C0-1B7747606207}"/>
                  </a:ext>
                </a:extLst>
              </p:cNvPr>
              <p:cNvSpPr txBox="1"/>
              <p:nvPr/>
            </p:nvSpPr>
            <p:spPr>
              <a:xfrm>
                <a:off x="1648692" y="4857541"/>
                <a:ext cx="171733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𝐵</m:t>
                      </m:r>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r>
                            <a:rPr lang="en-US" sz="2200" b="0" i="1" smtClean="0">
                              <a:latin typeface="Cambria Math" panose="02040503050406030204" pitchFamily="18" charset="0"/>
                            </a:rPr>
                            <m:t>1, 3, 5</m:t>
                          </m:r>
                        </m:e>
                      </m:d>
                    </m:oMath>
                  </m:oMathPara>
                </a14:m>
                <a:endParaRPr lang="en-US" sz="2200" dirty="0"/>
              </a:p>
            </p:txBody>
          </p:sp>
        </mc:Choice>
        <mc:Fallback xmlns="">
          <p:sp>
            <p:nvSpPr>
              <p:cNvPr id="5" name="TextBox 4">
                <a:extLst>
                  <a:ext uri="{FF2B5EF4-FFF2-40B4-BE49-F238E27FC236}">
                    <a16:creationId xmlns:a16="http://schemas.microsoft.com/office/drawing/2014/main" id="{F197A55C-89B0-514A-B7C0-1B7747606207}"/>
                  </a:ext>
                </a:extLst>
              </p:cNvPr>
              <p:cNvSpPr txBox="1">
                <a:spLocks noRot="1" noChangeAspect="1" noMove="1" noResize="1" noEditPoints="1" noAdjustHandles="1" noChangeArrowheads="1" noChangeShapeType="1" noTextEdit="1"/>
              </p:cNvSpPr>
              <p:nvPr/>
            </p:nvSpPr>
            <p:spPr>
              <a:xfrm>
                <a:off x="1648692" y="4857541"/>
                <a:ext cx="1717330"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48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95851"/>
              </a:xfrm>
            </p:spPr>
            <p:txBody>
              <a:bodyPr>
                <a:normAutofit/>
              </a:bodyPr>
              <a:lstStyle/>
              <a:p>
                <a:pPr>
                  <a:lnSpc>
                    <a:spcPct val="110000"/>
                  </a:lnSpc>
                </a:pPr>
                <a:r>
                  <a:rPr lang="en-US" sz="2400" dirty="0"/>
                  <a:t>Two events </a:t>
                </a:r>
                <a14:m>
                  <m:oMath xmlns:m="http://schemas.openxmlformats.org/officeDocument/2006/math">
                    <m:r>
                      <a:rPr lang="en-US" sz="2400" i="1" dirty="0" smtClean="0">
                        <a:latin typeface="Cambria Math" panose="02040503050406030204" pitchFamily="18" charset="0"/>
                      </a:rPr>
                      <m:t>𝐴</m:t>
                    </m:r>
                  </m:oMath>
                </a14:m>
                <a:r>
                  <a:rPr lang="en-US" sz="2400" dirty="0"/>
                  <a:t> and </a:t>
                </a:r>
                <a14:m>
                  <m:oMath xmlns:m="http://schemas.openxmlformats.org/officeDocument/2006/math">
                    <m:r>
                      <a:rPr lang="en-US" sz="2400" i="1" dirty="0" smtClean="0">
                        <a:latin typeface="Cambria Math" panose="02040503050406030204" pitchFamily="18" charset="0"/>
                      </a:rPr>
                      <m:t>𝐵</m:t>
                    </m:r>
                  </m:oMath>
                </a14:m>
                <a:r>
                  <a:rPr lang="en-US" sz="2400" dirty="0"/>
                  <a:t> are independent if and only if </a:t>
                </a:r>
                <a14:m>
                  <m:oMath xmlns:m="http://schemas.openxmlformats.org/officeDocument/2006/math">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e>
                    </m:d>
                    <m:r>
                      <a:rPr lang="en-US" sz="2400" b="0" i="1"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P</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𝐴</m:t>
                        </m:r>
                      </m:e>
                    </m:d>
                    <m:r>
                      <a:rPr lang="en-US" sz="2400" b="0" i="1"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P</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m:t>
                    </m:r>
                  </m:oMath>
                </a14:m>
                <a:endParaRPr lang="en-US" sz="2400" dirty="0">
                  <a:solidFill>
                    <a:srgbClr val="FF0000"/>
                  </a:solidFill>
                </a:endParaRPr>
              </a:p>
              <a:p>
                <a:pPr>
                  <a:lnSpc>
                    <a:spcPct val="130000"/>
                  </a:lnSpc>
                  <a:spcAft>
                    <a:spcPts val="1200"/>
                  </a:spcAft>
                </a:pPr>
                <a:r>
                  <a:rPr lang="en-US" sz="2400" dirty="0"/>
                  <a:t>Ex. 4:   Consider an experiment involving two successive rolls of a 4-sided die in which all </a:t>
                </a:r>
                <a14:m>
                  <m:oMath xmlns:m="http://schemas.openxmlformats.org/officeDocument/2006/math">
                    <m:r>
                      <a:rPr lang="en-US" sz="2400" i="1" dirty="0" smtClean="0">
                        <a:latin typeface="Cambria Math" panose="02040503050406030204" pitchFamily="18" charset="0"/>
                      </a:rPr>
                      <m:t>16</m:t>
                    </m:r>
                  </m:oMath>
                </a14:m>
                <a:r>
                  <a:rPr lang="en-US" sz="2400" dirty="0"/>
                  <a:t> possible outcomes are equally likely and have probability </a:t>
                </a:r>
                <a14:m>
                  <m:oMath xmlns:m="http://schemas.openxmlformats.org/officeDocument/2006/math">
                    <m:r>
                      <a:rPr lang="en-US" sz="2400" i="1" dirty="0" smtClean="0">
                        <a:latin typeface="Cambria Math" panose="02040503050406030204" pitchFamily="18" charset="0"/>
                      </a:rPr>
                      <m:t>1/16</m:t>
                    </m:r>
                  </m:oMath>
                </a14:m>
                <a:r>
                  <a:rPr lang="en-US" sz="2400" dirty="0"/>
                  <a:t>. Are the following pair of events independent? </a:t>
                </a:r>
              </a:p>
              <a:p>
                <a:pPr marL="0" indent="0">
                  <a:lnSpc>
                    <a:spcPct val="110000"/>
                  </a:lnSpc>
                  <a:buNone/>
                </a:pPr>
                <a:r>
                  <a:rPr lang="en-US" sz="2000" dirty="0"/>
                  <a:t>    </a:t>
                </a:r>
                <a:r>
                  <a:rPr lang="en-US" sz="2200" dirty="0"/>
                  <a:t>(a)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1 </m:t>
                        </m:r>
                      </m:e>
                    </m:d>
                    <m:r>
                      <a:rPr lang="en-US" sz="2200" i="1" dirty="0">
                        <a:latin typeface="Cambria Math" panose="02040503050406030204" pitchFamily="18" charset="0"/>
                      </a:rPr>
                      <m:t>,  </m:t>
                    </m:r>
                    <m:r>
                      <a:rPr lang="en-US" sz="2200" b="0" i="1" dirty="0" smtClean="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b="0" i="0" dirty="0" smtClean="0">
                            <a:latin typeface="Cambria Math" panose="02040503050406030204" pitchFamily="18" charset="0"/>
                          </a:rPr>
                          <m:t>sum</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of</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two</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rolls</m:t>
                        </m:r>
                        <m:r>
                          <a:rPr lang="en-US" sz="2200" b="0" i="0" dirty="0" smtClean="0">
                            <a:latin typeface="Cambria Math" panose="02040503050406030204" pitchFamily="18" charset="0"/>
                          </a:rPr>
                          <m:t> </m:t>
                        </m:r>
                        <m:r>
                          <m:rPr>
                            <m:sty m:val="p"/>
                          </m:rPr>
                          <a:rPr lang="en-US" sz="2200" b="0" i="0" dirty="0" smtClean="0">
                            <a:latin typeface="Cambria Math" panose="02040503050406030204" pitchFamily="18" charset="0"/>
                          </a:rPr>
                          <m:t>is</m:t>
                        </m:r>
                        <m:r>
                          <a:rPr lang="en-US" sz="2200" b="0" i="0" dirty="0" smtClean="0">
                            <a:latin typeface="Cambria Math" panose="02040503050406030204" pitchFamily="18" charset="0"/>
                          </a:rPr>
                          <m:t> </m:t>
                        </m:r>
                        <m:r>
                          <a:rPr lang="en-US" sz="2200" b="0" i="1" dirty="0" smtClean="0">
                            <a:latin typeface="Cambria Math" panose="02040503050406030204" pitchFamily="18" charset="0"/>
                          </a:rPr>
                          <m:t>5 </m:t>
                        </m:r>
                      </m:e>
                    </m:d>
                  </m:oMath>
                </a14:m>
                <a:endParaRPr lang="en-US" sz="2200" dirty="0"/>
              </a:p>
              <a:p>
                <a:pPr marL="0" indent="0">
                  <a:lnSpc>
                    <a:spcPct val="110000"/>
                  </a:lnSpc>
                  <a:buNone/>
                </a:pPr>
                <a:r>
                  <a:rPr lang="en-US" sz="2200" dirty="0"/>
                  <a:t>    (b)   </a:t>
                </a:r>
                <a14:m>
                  <m:oMath xmlns:m="http://schemas.openxmlformats.org/officeDocument/2006/math">
                    <m:r>
                      <a:rPr lang="en-US" sz="2200" i="1" dirty="0">
                        <a:latin typeface="Cambria Math" panose="02040503050406030204" pitchFamily="18" charset="0"/>
                      </a:rPr>
                      <m:t>𝐴</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1</m:t>
                        </m:r>
                        <m:r>
                          <m:rPr>
                            <m:sty m:val="p"/>
                          </m:rPr>
                          <a:rPr lang="en-US" sz="2200" dirty="0">
                            <a:latin typeface="Cambria Math" panose="02040503050406030204" pitchFamily="18" charset="0"/>
                          </a:rPr>
                          <m:t>st</m:t>
                        </m:r>
                        <m:r>
                          <a:rPr lang="en-US" sz="2200" dirty="0">
                            <a:latin typeface="Cambria Math" panose="02040503050406030204" pitchFamily="18" charset="0"/>
                          </a:rPr>
                          <m:t> </m:t>
                        </m:r>
                        <m:r>
                          <m:rPr>
                            <m:sty m:val="p"/>
                          </m:rPr>
                          <a:rPr lang="en-US" sz="2200" dirty="0">
                            <a:latin typeface="Cambria Math" panose="02040503050406030204" pitchFamily="18" charset="0"/>
                          </a:rPr>
                          <m:t>roll</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r>
                      <a:rPr lang="en-US" sz="2200" i="1" dirty="0">
                        <a:latin typeface="Cambria Math" panose="02040503050406030204" pitchFamily="18" charset="0"/>
                      </a:rPr>
                      <m:t>,   </m:t>
                    </m:r>
                    <m:r>
                      <a:rPr lang="en-US" sz="2200" i="1" dirty="0">
                        <a:latin typeface="Cambria Math" panose="02040503050406030204" pitchFamily="18" charset="0"/>
                      </a:rPr>
                      <m:t>𝐵</m:t>
                    </m:r>
                    <m:r>
                      <a:rPr lang="en-US" sz="2200" i="1" dirty="0">
                        <a:latin typeface="Cambria Math" panose="02040503050406030204" pitchFamily="18" charset="0"/>
                      </a:rPr>
                      <m:t>= </m:t>
                    </m:r>
                    <m:d>
                      <m:dPr>
                        <m:begChr m:val="{"/>
                        <m:endChr m:val="}"/>
                        <m:ctrlPr>
                          <a:rPr lang="en-US" sz="2200" i="1" dirty="0">
                            <a:latin typeface="Cambria Math" panose="02040503050406030204" pitchFamily="18" charset="0"/>
                          </a:rPr>
                        </m:ctrlPr>
                      </m:dPr>
                      <m:e>
                        <m:r>
                          <a:rPr lang="en-US" sz="2200" i="1" dirty="0">
                            <a:latin typeface="Cambria Math" panose="02040503050406030204" pitchFamily="18" charset="0"/>
                          </a:rPr>
                          <m:t> </m:t>
                        </m:r>
                        <m:r>
                          <m:rPr>
                            <m:sty m:val="p"/>
                          </m:rPr>
                          <a:rPr lang="en-US" sz="2200" dirty="0">
                            <a:latin typeface="Cambria Math" panose="02040503050406030204" pitchFamily="18" charset="0"/>
                          </a:rPr>
                          <m:t>sum</m:t>
                        </m:r>
                        <m:r>
                          <a:rPr lang="en-US" sz="2200" dirty="0">
                            <a:latin typeface="Cambria Math" panose="02040503050406030204" pitchFamily="18" charset="0"/>
                          </a:rPr>
                          <m:t> </m:t>
                        </m:r>
                        <m:r>
                          <m:rPr>
                            <m:sty m:val="p"/>
                          </m:rPr>
                          <a:rPr lang="en-US" sz="2200" dirty="0">
                            <a:latin typeface="Cambria Math" panose="02040503050406030204" pitchFamily="18" charset="0"/>
                          </a:rPr>
                          <m:t>of</m:t>
                        </m:r>
                        <m:r>
                          <a:rPr lang="en-US" sz="2200" dirty="0">
                            <a:latin typeface="Cambria Math" panose="02040503050406030204" pitchFamily="18" charset="0"/>
                          </a:rPr>
                          <m:t> </m:t>
                        </m:r>
                        <m:r>
                          <m:rPr>
                            <m:sty m:val="p"/>
                          </m:rPr>
                          <a:rPr lang="en-US" sz="2200" dirty="0">
                            <a:latin typeface="Cambria Math" panose="02040503050406030204" pitchFamily="18" charset="0"/>
                          </a:rPr>
                          <m:t>two</m:t>
                        </m:r>
                        <m:r>
                          <a:rPr lang="en-US" sz="2200" dirty="0">
                            <a:latin typeface="Cambria Math" panose="02040503050406030204" pitchFamily="18" charset="0"/>
                          </a:rPr>
                          <m:t> </m:t>
                        </m:r>
                        <m:r>
                          <m:rPr>
                            <m:sty m:val="p"/>
                          </m:rPr>
                          <a:rPr lang="en-US" sz="2200" dirty="0">
                            <a:latin typeface="Cambria Math" panose="02040503050406030204" pitchFamily="18" charset="0"/>
                          </a:rPr>
                          <m:t>rolls</m:t>
                        </m:r>
                        <m:r>
                          <a:rPr lang="en-US" sz="2200" dirty="0">
                            <a:latin typeface="Cambria Math" panose="02040503050406030204" pitchFamily="18" charset="0"/>
                          </a:rPr>
                          <m:t> </m:t>
                        </m:r>
                        <m:r>
                          <m:rPr>
                            <m:sty m:val="p"/>
                          </m:rPr>
                          <a:rPr lang="en-US" sz="2200" dirty="0">
                            <a:latin typeface="Cambria Math" panose="02040503050406030204" pitchFamily="18" charset="0"/>
                          </a:rPr>
                          <m:t>is</m:t>
                        </m:r>
                        <m:r>
                          <a:rPr lang="en-US" sz="2200" dirty="0">
                            <a:latin typeface="Cambria Math" panose="02040503050406030204" pitchFamily="18" charset="0"/>
                          </a:rPr>
                          <m:t> </m:t>
                        </m:r>
                        <m:r>
                          <a:rPr lang="en-US" sz="2200" b="0" i="1" dirty="0" smtClean="0">
                            <a:latin typeface="Cambria Math" panose="02040503050406030204" pitchFamily="18" charset="0"/>
                          </a:rPr>
                          <m:t>4</m:t>
                        </m:r>
                        <m:r>
                          <a:rPr lang="en-US" sz="2200" i="1" dirty="0">
                            <a:latin typeface="Cambria Math" panose="02040503050406030204" pitchFamily="18" charset="0"/>
                          </a:rPr>
                          <m:t> </m:t>
                        </m:r>
                      </m:e>
                    </m:d>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95851"/>
              </a:xfrm>
              <a:blipFill>
                <a:blip r:embed="rId3"/>
                <a:stretch>
                  <a:fillRect l="-724" t="-1039"/>
                </a:stretch>
              </a:blipFill>
            </p:spPr>
            <p:txBody>
              <a:bodyPr/>
              <a:lstStyle/>
              <a:p>
                <a:r>
                  <a:rPr lang="en-US">
                    <a:noFill/>
                  </a:rPr>
                  <a:t> </a:t>
                </a:r>
              </a:p>
            </p:txBody>
          </p:sp>
        </mc:Fallback>
      </mc:AlternateContent>
      <p:sp>
        <p:nvSpPr>
          <p:cNvPr id="7" name="TextBox 6"/>
          <p:cNvSpPr txBox="1"/>
          <p:nvPr/>
        </p:nvSpPr>
        <p:spPr>
          <a:xfrm>
            <a:off x="7884245" y="4044285"/>
            <a:ext cx="594073" cy="430887"/>
          </a:xfrm>
          <a:prstGeom prst="rect">
            <a:avLst/>
          </a:prstGeom>
          <a:noFill/>
        </p:spPr>
        <p:txBody>
          <a:bodyPr wrap="none" rtlCol="0">
            <a:spAutoFit/>
          </a:bodyPr>
          <a:lstStyle/>
          <a:p>
            <a:r>
              <a:rPr lang="en-US" sz="2200" dirty="0">
                <a:solidFill>
                  <a:srgbClr val="0000FF"/>
                </a:solidFill>
                <a:latin typeface="Times New Roman" panose="02020603050405020304" pitchFamily="18" charset="0"/>
                <a:cs typeface="Times New Roman" panose="02020603050405020304" pitchFamily="18" charset="0"/>
              </a:rPr>
              <a:t>Yes</a:t>
            </a:r>
          </a:p>
        </p:txBody>
      </p:sp>
      <p:sp>
        <p:nvSpPr>
          <p:cNvPr id="8" name="TextBox 7"/>
          <p:cNvSpPr txBox="1"/>
          <p:nvPr/>
        </p:nvSpPr>
        <p:spPr>
          <a:xfrm>
            <a:off x="7916625" y="4593779"/>
            <a:ext cx="529312" cy="430887"/>
          </a:xfrm>
          <a:prstGeom prst="rect">
            <a:avLst/>
          </a:prstGeom>
          <a:noFill/>
        </p:spPr>
        <p:txBody>
          <a:bodyPr wrap="none" rtlCol="0">
            <a:spAutoFit/>
          </a:bodyPr>
          <a:lstStyle/>
          <a:p>
            <a:r>
              <a:rPr lang="en-US" sz="2200" dirty="0">
                <a:solidFill>
                  <a:srgbClr val="FF0000"/>
                </a:solidFill>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23721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p:sp>
        <p:nvSpPr>
          <p:cNvPr id="3" name="Content Placeholder 2"/>
          <p:cNvSpPr>
            <a:spLocks noGrp="1"/>
          </p:cNvSpPr>
          <p:nvPr>
            <p:ph idx="1"/>
          </p:nvPr>
        </p:nvSpPr>
        <p:spPr>
          <a:xfrm>
            <a:off x="609600" y="1803788"/>
            <a:ext cx="10950971" cy="4708772"/>
          </a:xfrm>
        </p:spPr>
        <p:txBody>
          <a:bodyPr>
            <a:normAutofit fontScale="85000" lnSpcReduction="20000"/>
          </a:bodyPr>
          <a:lstStyle/>
          <a:p>
            <a:pPr>
              <a:buNone/>
            </a:pPr>
            <a:r>
              <a:rPr lang="en-US" sz="2400" b="1" dirty="0"/>
              <a:t>Definition</a:t>
            </a:r>
            <a:r>
              <a:rPr lang="en-US" sz="2400" dirty="0"/>
              <a:t>: Let </a:t>
            </a:r>
            <a:r>
              <a:rPr lang="en-US" sz="2400" i="1" dirty="0"/>
              <a:t>E</a:t>
            </a:r>
            <a:r>
              <a:rPr lang="en-US" sz="2400" dirty="0"/>
              <a:t> and </a:t>
            </a:r>
            <a:r>
              <a:rPr lang="en-US" sz="2400" i="1" dirty="0"/>
              <a:t>F</a:t>
            </a:r>
            <a:r>
              <a:rPr lang="en-US" sz="2400" dirty="0"/>
              <a:t> be events with </a:t>
            </a:r>
            <a:r>
              <a:rPr lang="en-US" sz="2400" i="1" dirty="0"/>
              <a:t>P(F) &gt; </a:t>
            </a:r>
            <a:r>
              <a:rPr lang="en-US" sz="2400" i="1" dirty="0">
                <a:latin typeface="Cambria Math" pitchFamily="18" charset="0"/>
                <a:ea typeface="Cambria Math" pitchFamily="18" charset="0"/>
              </a:rPr>
              <a:t>0</a:t>
            </a:r>
            <a:r>
              <a:rPr lang="en-US" sz="2400" dirty="0"/>
              <a:t>. The conditional probability of </a:t>
            </a:r>
            <a:r>
              <a:rPr lang="en-US" sz="2400" i="1" dirty="0"/>
              <a:t>E</a:t>
            </a:r>
            <a:r>
              <a:rPr lang="en-US" sz="2400" dirty="0"/>
              <a:t> given </a:t>
            </a:r>
            <a:r>
              <a:rPr lang="en-US" sz="2400" i="1" dirty="0"/>
              <a:t>F</a:t>
            </a:r>
            <a:r>
              <a:rPr lang="en-US" sz="2400" dirty="0"/>
              <a:t>, denoted by </a:t>
            </a:r>
            <a:r>
              <a:rPr lang="en-US" sz="2400" i="1" dirty="0"/>
              <a:t>P(E|F)</a:t>
            </a:r>
            <a:r>
              <a:rPr lang="en-US" sz="2400" dirty="0"/>
              <a:t>, is defined as:</a:t>
            </a:r>
          </a:p>
          <a:p>
            <a:pPr>
              <a:buNone/>
            </a:pPr>
            <a:endParaRPr lang="en-US" sz="2400" dirty="0"/>
          </a:p>
          <a:p>
            <a:pPr>
              <a:buNone/>
            </a:pPr>
            <a:endParaRPr lang="en-US" sz="2400" dirty="0"/>
          </a:p>
          <a:p>
            <a:pPr marL="0" indent="0">
              <a:buNone/>
            </a:pPr>
            <a:endParaRPr lang="en-US" sz="2400" dirty="0"/>
          </a:p>
          <a:p>
            <a:pPr>
              <a:buNone/>
            </a:pPr>
            <a:r>
              <a:rPr lang="en-US" sz="2400" b="1" dirty="0"/>
              <a:t>Example</a:t>
            </a:r>
            <a:r>
              <a:rPr lang="en-US" sz="2400" dirty="0"/>
              <a:t>: A bit string of length four is generated at random so that each of the </a:t>
            </a:r>
            <a:r>
              <a:rPr lang="en-US" sz="2400" dirty="0">
                <a:latin typeface="Cambria Math" pitchFamily="18" charset="0"/>
                <a:ea typeface="Cambria Math" pitchFamily="18" charset="0"/>
              </a:rPr>
              <a:t>16 </a:t>
            </a:r>
            <a:r>
              <a:rPr lang="en-US" sz="2400" dirty="0"/>
              <a:t>bit strings of length </a:t>
            </a:r>
            <a:r>
              <a:rPr lang="en-US" sz="2400" dirty="0">
                <a:latin typeface="Cambria Math" pitchFamily="18" charset="0"/>
                <a:ea typeface="Cambria Math" pitchFamily="18" charset="0"/>
              </a:rPr>
              <a:t>4</a:t>
            </a:r>
            <a:r>
              <a:rPr lang="en-US" sz="2400" dirty="0"/>
              <a:t> is equally likely. What is the probability that it contains at least two consecutive </a:t>
            </a:r>
            <a:r>
              <a:rPr lang="en-US" sz="2400" dirty="0">
                <a:latin typeface="Cambria Math" pitchFamily="18" charset="0"/>
                <a:ea typeface="Cambria Math" pitchFamily="18" charset="0"/>
              </a:rPr>
              <a:t>0</a:t>
            </a:r>
            <a:r>
              <a:rPr lang="en-US" sz="2400" dirty="0"/>
              <a:t>s, given that its first bit is a </a:t>
            </a:r>
            <a:r>
              <a:rPr lang="en-US" sz="2400" dirty="0">
                <a:latin typeface="Cambria Math" pitchFamily="18" charset="0"/>
                <a:ea typeface="Cambria Math" pitchFamily="18" charset="0"/>
              </a:rPr>
              <a:t>0</a:t>
            </a:r>
            <a:r>
              <a:rPr lang="en-US" sz="2400" dirty="0"/>
              <a:t>?</a:t>
            </a:r>
          </a:p>
          <a:p>
            <a:pPr>
              <a:buNone/>
            </a:pPr>
            <a:endParaRPr lang="en-US" sz="2400" dirty="0"/>
          </a:p>
          <a:p>
            <a:pPr>
              <a:buNone/>
            </a:pPr>
            <a:r>
              <a:rPr lang="en-US" sz="2400" b="1" dirty="0"/>
              <a:t>Solution</a:t>
            </a:r>
            <a:r>
              <a:rPr lang="en-US" sz="2400" dirty="0"/>
              <a:t>: Let </a:t>
            </a:r>
            <a:r>
              <a:rPr lang="en-US" sz="2400" i="1" dirty="0"/>
              <a:t>E</a:t>
            </a:r>
            <a:r>
              <a:rPr lang="en-US" sz="2400" dirty="0"/>
              <a:t> be the event that the bit string contains at least two consecutive </a:t>
            </a:r>
            <a:r>
              <a:rPr lang="en-US" sz="2400" dirty="0">
                <a:latin typeface="Cambria Math" pitchFamily="18" charset="0"/>
                <a:ea typeface="Cambria Math" pitchFamily="18" charset="0"/>
              </a:rPr>
              <a:t>0</a:t>
            </a:r>
            <a:r>
              <a:rPr lang="en-US" sz="2400" dirty="0"/>
              <a:t>s, and </a:t>
            </a:r>
            <a:br>
              <a:rPr lang="en-US" sz="2400" dirty="0"/>
            </a:br>
            <a:r>
              <a:rPr lang="en-US" sz="2400" dirty="0"/>
              <a:t>	    Let </a:t>
            </a:r>
            <a:r>
              <a:rPr lang="en-US" sz="2400" i="1" dirty="0"/>
              <a:t>F</a:t>
            </a:r>
            <a:r>
              <a:rPr lang="en-US" sz="2400" dirty="0"/>
              <a:t> be the event that the first bit is a </a:t>
            </a:r>
            <a:r>
              <a:rPr lang="en-US" sz="2400" dirty="0">
                <a:latin typeface="Cambria Math" pitchFamily="18" charset="0"/>
                <a:ea typeface="Cambria Math" pitchFamily="18" charset="0"/>
              </a:rPr>
              <a:t>0</a:t>
            </a:r>
            <a:r>
              <a:rPr lang="en-US" sz="2400" dirty="0"/>
              <a:t>. </a:t>
            </a:r>
          </a:p>
          <a:p>
            <a:pPr lvl="1"/>
            <a:r>
              <a:rPr lang="en-US" sz="2400" dirty="0"/>
              <a:t>Since </a:t>
            </a:r>
            <a:r>
              <a:rPr lang="en-US" sz="2400" i="1" dirty="0"/>
              <a:t>E</a:t>
            </a:r>
            <a:r>
              <a:rPr lang="en-US" sz="2400" dirty="0"/>
              <a:t> </a:t>
            </a:r>
            <a:r>
              <a:rPr lang="en-US" sz="2400" dirty="0">
                <a:latin typeface="Cambria Math"/>
                <a:ea typeface="Cambria Math"/>
              </a:rPr>
              <a:t>⋂</a:t>
            </a:r>
            <a:r>
              <a:rPr lang="en-US" sz="2400" dirty="0"/>
              <a:t> </a:t>
            </a:r>
            <a:r>
              <a:rPr lang="en-US" sz="2400" i="1" dirty="0"/>
              <a:t>F</a:t>
            </a:r>
            <a:r>
              <a:rPr lang="en-US" sz="2400" dirty="0"/>
              <a:t> = {</a:t>
            </a:r>
            <a:r>
              <a:rPr lang="en-US" sz="2400" dirty="0">
                <a:latin typeface="Cambria Math" pitchFamily="18" charset="0"/>
                <a:ea typeface="Cambria Math" pitchFamily="18" charset="0"/>
              </a:rPr>
              <a:t>0000</a:t>
            </a:r>
            <a:r>
              <a:rPr lang="en-US" sz="2400" dirty="0"/>
              <a:t>,</a:t>
            </a:r>
            <a:r>
              <a:rPr lang="en-US" sz="2400" dirty="0">
                <a:latin typeface="Cambria Math" pitchFamily="18" charset="0"/>
                <a:ea typeface="Cambria Math" pitchFamily="18" charset="0"/>
              </a:rPr>
              <a:t> 0001</a:t>
            </a:r>
            <a:r>
              <a:rPr lang="en-US" sz="2400" dirty="0"/>
              <a:t>,</a:t>
            </a:r>
            <a:r>
              <a:rPr lang="en-US" sz="2400" dirty="0">
                <a:latin typeface="Cambria Math" pitchFamily="18" charset="0"/>
                <a:ea typeface="Cambria Math" pitchFamily="18" charset="0"/>
              </a:rPr>
              <a:t> 0010</a:t>
            </a:r>
            <a:r>
              <a:rPr lang="en-US" sz="2400" dirty="0"/>
              <a:t>,</a:t>
            </a:r>
            <a:r>
              <a:rPr lang="en-US" sz="2400" dirty="0">
                <a:latin typeface="Cambria Math" pitchFamily="18" charset="0"/>
                <a:ea typeface="Cambria Math" pitchFamily="18" charset="0"/>
              </a:rPr>
              <a:t> 0011</a:t>
            </a:r>
            <a:r>
              <a:rPr lang="en-US" sz="2400" dirty="0"/>
              <a:t>,</a:t>
            </a:r>
            <a:r>
              <a:rPr lang="en-US" sz="2400" dirty="0">
                <a:latin typeface="Cambria Math" pitchFamily="18" charset="0"/>
                <a:ea typeface="Cambria Math" pitchFamily="18" charset="0"/>
              </a:rPr>
              <a:t> 0100</a:t>
            </a:r>
            <a:r>
              <a:rPr lang="en-US" sz="2400" dirty="0"/>
              <a:t>}, </a:t>
            </a:r>
            <a:r>
              <a:rPr lang="en-US" sz="2400" i="1" dirty="0"/>
              <a:t>P(E</a:t>
            </a:r>
            <a:r>
              <a:rPr lang="en-US" sz="2400" i="1" dirty="0">
                <a:latin typeface="Cambria Math"/>
                <a:ea typeface="Cambria Math"/>
              </a:rPr>
              <a:t>⋂</a:t>
            </a:r>
            <a:r>
              <a:rPr lang="en-US" sz="2400" i="1" dirty="0"/>
              <a:t>F) = </a:t>
            </a:r>
            <a:r>
              <a:rPr lang="en-US" sz="2400" i="1" dirty="0">
                <a:latin typeface="Cambria Math" pitchFamily="18" charset="0"/>
                <a:ea typeface="Cambria Math" pitchFamily="18" charset="0"/>
              </a:rPr>
              <a:t>5/16</a:t>
            </a:r>
            <a:r>
              <a:rPr lang="en-US" sz="2400" dirty="0"/>
              <a:t>.</a:t>
            </a:r>
          </a:p>
          <a:p>
            <a:pPr lvl="1"/>
            <a:r>
              <a:rPr lang="en-US" sz="2400" dirty="0"/>
              <a:t>Because </a:t>
            </a:r>
            <a:r>
              <a:rPr lang="en-US" sz="2400" dirty="0">
                <a:latin typeface="Cambria Math" pitchFamily="18" charset="0"/>
                <a:ea typeface="Cambria Math" pitchFamily="18" charset="0"/>
              </a:rPr>
              <a:t>8</a:t>
            </a:r>
            <a:r>
              <a:rPr lang="en-US" sz="2400" dirty="0"/>
              <a:t> bit strings of length </a:t>
            </a:r>
            <a:r>
              <a:rPr lang="en-US" sz="2400" dirty="0">
                <a:latin typeface="Cambria Math" pitchFamily="18" charset="0"/>
                <a:ea typeface="Cambria Math" pitchFamily="18" charset="0"/>
              </a:rPr>
              <a:t>4</a:t>
            </a:r>
            <a:r>
              <a:rPr lang="en-US" sz="2400" dirty="0"/>
              <a:t> start with a </a:t>
            </a:r>
            <a:r>
              <a:rPr lang="en-US" sz="2400" dirty="0">
                <a:latin typeface="Cambria Math" pitchFamily="18" charset="0"/>
                <a:ea typeface="Cambria Math" pitchFamily="18" charset="0"/>
              </a:rPr>
              <a:t>0</a:t>
            </a:r>
            <a:r>
              <a:rPr lang="en-US" sz="2400" dirty="0"/>
              <a:t>, </a:t>
            </a:r>
            <a:r>
              <a:rPr lang="en-US" sz="2400" i="1" dirty="0"/>
              <a:t>P(F) = </a:t>
            </a:r>
            <a:r>
              <a:rPr lang="en-US" sz="2400" i="1" dirty="0">
                <a:latin typeface="Cambria Math" pitchFamily="18" charset="0"/>
                <a:ea typeface="Cambria Math" pitchFamily="18" charset="0"/>
              </a:rPr>
              <a:t>8/16 </a:t>
            </a:r>
            <a:r>
              <a:rPr lang="en-US" sz="2400" i="1" dirty="0"/>
              <a:t>= </a:t>
            </a:r>
            <a:r>
              <a:rPr lang="en-US" sz="2400" i="1" dirty="0">
                <a:latin typeface="Cambria Math" pitchFamily="18" charset="0"/>
                <a:ea typeface="Cambria Math" pitchFamily="18" charset="0"/>
              </a:rPr>
              <a:t>½</a:t>
            </a:r>
            <a:r>
              <a:rPr lang="en-US" sz="2400" dirty="0"/>
              <a:t>.</a:t>
            </a:r>
          </a:p>
          <a:p>
            <a:pPr>
              <a:buNone/>
            </a:pPr>
            <a:r>
              <a:rPr lang="en-US" sz="2400" dirty="0"/>
              <a:t>    Hence,</a:t>
            </a:r>
          </a:p>
          <a:p>
            <a:pPr lvl="1"/>
            <a:endParaRPr lang="en-US" dirty="0"/>
          </a:p>
          <a:p>
            <a:pPr>
              <a:buNone/>
            </a:pP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70755E-972C-5D44-AC7F-819D80AF4F2A}"/>
                  </a:ext>
                </a:extLst>
              </p:cNvPr>
              <p:cNvSpPr txBox="1"/>
              <p:nvPr/>
            </p:nvSpPr>
            <p:spPr>
              <a:xfrm>
                <a:off x="4581033" y="2205712"/>
                <a:ext cx="2633670" cy="820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200" smtClean="0">
                          <a:latin typeface="Cambria Math" panose="02040503050406030204" pitchFamily="18" charset="0"/>
                        </a:rPr>
                        <m:t>P</m:t>
                      </m:r>
                      <m:d>
                        <m:dPr>
                          <m:ctrlPr>
                            <a:rPr lang="en-US" sz="2200" i="1">
                              <a:latin typeface="Cambria Math" panose="02040503050406030204" pitchFamily="18" charset="0"/>
                            </a:rPr>
                          </m:ctrlPr>
                        </m:dPr>
                        <m:e>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𝐹</m:t>
                          </m:r>
                        </m:e>
                      </m:d>
                      <m:r>
                        <a:rPr lang="en-US" sz="220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𝐸</m:t>
                          </m:r>
                          <m:r>
                            <m:rPr>
                              <m:nor/>
                            </m:rPr>
                            <a:rPr lang="en-US" sz="2400" i="1" dirty="0">
                              <a:latin typeface="Cambria Math"/>
                              <a:ea typeface="Cambria Math"/>
                            </a:rPr>
                            <m:t>⋂</m:t>
                          </m:r>
                          <m:r>
                            <a:rPr lang="en-US" sz="2400" b="0" i="1" dirty="0" smtClean="0">
                              <a:latin typeface="Cambria Math" panose="02040503050406030204" pitchFamily="18" charset="0"/>
                              <a:ea typeface="Cambria Math"/>
                            </a:rPr>
                            <m:t> </m:t>
                          </m:r>
                          <m:r>
                            <a:rPr lang="en-US" sz="2400" b="0" i="1" dirty="0" smtClean="0">
                              <a:latin typeface="Cambria Math" panose="02040503050406030204" pitchFamily="18" charset="0"/>
                              <a:ea typeface="Cambria Math"/>
                            </a:rPr>
                            <m:t>𝐹</m:t>
                          </m:r>
                          <m:r>
                            <a:rPr lang="en-US" sz="2400" b="0" i="1" dirty="0" smtClean="0">
                              <a:latin typeface="Cambria Math" panose="02040503050406030204" pitchFamily="18" charset="0"/>
                              <a:ea typeface="Cambria Math"/>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den>
                      </m:f>
                    </m:oMath>
                  </m:oMathPara>
                </a14:m>
                <a:endParaRPr lang="en-US" sz="2200" dirty="0"/>
              </a:p>
            </p:txBody>
          </p:sp>
        </mc:Choice>
        <mc:Fallback>
          <p:sp>
            <p:nvSpPr>
              <p:cNvPr id="7" name="TextBox 6">
                <a:extLst>
                  <a:ext uri="{FF2B5EF4-FFF2-40B4-BE49-F238E27FC236}">
                    <a16:creationId xmlns:a16="http://schemas.microsoft.com/office/drawing/2014/main" id="{6170755E-972C-5D44-AC7F-819D80AF4F2A}"/>
                  </a:ext>
                </a:extLst>
              </p:cNvPr>
              <p:cNvSpPr txBox="1">
                <a:spLocks noRot="1" noChangeAspect="1" noMove="1" noResize="1" noEditPoints="1" noAdjustHandles="1" noChangeArrowheads="1" noChangeShapeType="1" noTextEdit="1"/>
              </p:cNvSpPr>
              <p:nvPr/>
            </p:nvSpPr>
            <p:spPr>
              <a:xfrm>
                <a:off x="4581033" y="2205712"/>
                <a:ext cx="2633670" cy="820994"/>
              </a:xfrm>
              <a:prstGeom prst="rect">
                <a:avLst/>
              </a:prstGeom>
              <a:blipFill>
                <a:blip r:embed="rId2"/>
                <a:stretch>
                  <a:fillRect t="-1538" b="-1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77CC141-5324-5542-A5C2-25F08615B56F}"/>
                  </a:ext>
                </a:extLst>
              </p:cNvPr>
              <p:cNvSpPr txBox="1"/>
              <p:nvPr/>
            </p:nvSpPr>
            <p:spPr>
              <a:xfrm>
                <a:off x="4196056" y="5767997"/>
                <a:ext cx="4551704" cy="8107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P</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𝐹</m:t>
                          </m:r>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𝐸</m:t>
                          </m:r>
                          <m:r>
                            <m:rPr>
                              <m:nor/>
                            </m:rPr>
                            <a:rPr lang="en-US" sz="2000" i="1" dirty="0">
                              <a:latin typeface="Cambria Math"/>
                              <a:ea typeface="Cambria Math"/>
                            </a:rPr>
                            <m:t>⋂</m:t>
                          </m:r>
                          <m:r>
                            <a:rPr lang="en-US" sz="2000" i="1" dirty="0">
                              <a:latin typeface="Cambria Math" panose="02040503050406030204" pitchFamily="18" charset="0"/>
                              <a:ea typeface="Cambria Math"/>
                            </a:rPr>
                            <m:t> </m:t>
                          </m:r>
                          <m:r>
                            <a:rPr lang="en-US" sz="2000" i="1" dirty="0">
                              <a:latin typeface="Cambria Math" panose="02040503050406030204" pitchFamily="18" charset="0"/>
                              <a:ea typeface="Cambria Math"/>
                            </a:rPr>
                            <m:t>𝐹</m:t>
                          </m:r>
                          <m:r>
                            <a:rPr lang="en-US" sz="2000" i="1" dirty="0">
                              <a:latin typeface="Cambria Math" panose="02040503050406030204" pitchFamily="18" charset="0"/>
                              <a:ea typeface="Cambria Math"/>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den>
                      </m:f>
                      <m:r>
                        <a:rPr lang="en-US" sz="20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5/16</m:t>
                          </m:r>
                        </m:num>
                        <m:den>
                          <m:r>
                            <a:rPr lang="en-US" sz="2400" b="0" i="1" smtClean="0">
                              <a:latin typeface="Cambria Math" panose="02040503050406030204" pitchFamily="18" charset="0"/>
                            </a:rPr>
                            <m:t>1/2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8</m:t>
                          </m:r>
                        </m:den>
                      </m:f>
                    </m:oMath>
                  </m:oMathPara>
                </a14:m>
                <a:endParaRPr lang="en-US" sz="2200" dirty="0"/>
              </a:p>
            </p:txBody>
          </p:sp>
        </mc:Choice>
        <mc:Fallback>
          <p:sp>
            <p:nvSpPr>
              <p:cNvPr id="9" name="TextBox 8">
                <a:extLst>
                  <a:ext uri="{FF2B5EF4-FFF2-40B4-BE49-F238E27FC236}">
                    <a16:creationId xmlns:a16="http://schemas.microsoft.com/office/drawing/2014/main" id="{777CC141-5324-5542-A5C2-25F08615B56F}"/>
                  </a:ext>
                </a:extLst>
              </p:cNvPr>
              <p:cNvSpPr txBox="1">
                <a:spLocks noRot="1" noChangeAspect="1" noMove="1" noResize="1" noEditPoints="1" noAdjustHandles="1" noChangeArrowheads="1" noChangeShapeType="1" noTextEdit="1"/>
              </p:cNvSpPr>
              <p:nvPr/>
            </p:nvSpPr>
            <p:spPr>
              <a:xfrm>
                <a:off x="4196056" y="5767997"/>
                <a:ext cx="4551704" cy="810735"/>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0315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7888014" cy="4322377"/>
          </a:xfrm>
        </p:spPr>
        <p:txBody>
          <a:bodyPr/>
          <a:lstStyle/>
          <a:p>
            <a:r>
              <a:rPr lang="en-US" dirty="0"/>
              <a:t>If this probability is not dependent on </a:t>
            </a:r>
            <a:r>
              <a:rPr lang="en-US" dirty="0">
                <a:solidFill>
                  <a:schemeClr val="tx2"/>
                </a:solidFill>
              </a:rPr>
              <a:t>any</a:t>
            </a:r>
            <a:r>
              <a:rPr lang="en-US" dirty="0"/>
              <a:t> of the data, observed or unobserved, then the data is </a:t>
            </a:r>
            <a:r>
              <a:rPr lang="en-US" b="1" dirty="0">
                <a:solidFill>
                  <a:srgbClr val="215C4E"/>
                </a:solidFill>
              </a:rPr>
              <a:t>Missing Completely at Random (MCAR).</a:t>
            </a:r>
            <a:endParaRPr lang="en-US" dirty="0"/>
          </a:p>
          <a:p>
            <a:r>
              <a:rPr lang="en-US" dirty="0"/>
              <a:t>Suppose that X is the observed data (hair and gender) and Y is the unobserved data (grade).</a:t>
            </a:r>
          </a:p>
          <a:p>
            <a:r>
              <a:rPr lang="en-US" dirty="0"/>
              <a:t> Call our “missing matrix” R.</a:t>
            </a:r>
          </a:p>
          <a:p>
            <a:pPr indent="-228600"/>
            <a:r>
              <a:rPr lang="en-US" dirty="0"/>
              <a:t>Then, if the data are MCAR, P(R|X,Y) = ??????????</a:t>
            </a:r>
          </a:p>
          <a:p>
            <a:pPr marL="3175" indent="0" algn="ctr">
              <a:buNone/>
            </a:pPr>
            <a:br>
              <a:rPr lang="en-US" dirty="0"/>
            </a:br>
            <a:r>
              <a:rPr lang="en-US" dirty="0"/>
              <a:t>P(R|X,Y) = P(R)</a:t>
            </a:r>
          </a:p>
          <a:p>
            <a:pPr indent="-228600"/>
            <a:r>
              <a:rPr lang="en-US" dirty="0"/>
              <a:t>Probability of those rows missing is </a:t>
            </a:r>
            <a:r>
              <a:rPr lang="en-US" b="1" dirty="0">
                <a:solidFill>
                  <a:srgbClr val="215C4E"/>
                </a:solidFill>
              </a:rPr>
              <a:t>independent of the observed and unobserved data.</a:t>
            </a:r>
          </a:p>
          <a:p>
            <a:pPr indent="-228600"/>
            <a:r>
              <a:rPr lang="en-US" b="1" dirty="0">
                <a:solidFill>
                  <a:srgbClr val="215C4E"/>
                </a:solidFill>
              </a:rPr>
              <a:t>I.e., t</a:t>
            </a:r>
            <a:r>
              <a:rPr lang="en-US" dirty="0"/>
              <a:t>he probability of that any given datapoint is missing is equal over the whole dataset. Each datum that is present had the same probability of being missing as each datum that is absent. Implies that ignoring the missing data will not bias inference.</a:t>
            </a:r>
          </a:p>
          <a:p>
            <a:endParaRPr lang="en-US" dirty="0"/>
          </a:p>
        </p:txBody>
      </p:sp>
      <p:sp>
        <p:nvSpPr>
          <p:cNvPr id="5" name="TextBox 4"/>
          <p:cNvSpPr txBox="1"/>
          <p:nvPr/>
        </p:nvSpPr>
        <p:spPr>
          <a:xfrm>
            <a:off x="852685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sp>
        <p:nvSpPr>
          <p:cNvPr id="7" name="Title 6">
            <a:extLst>
              <a:ext uri="{FF2B5EF4-FFF2-40B4-BE49-F238E27FC236}">
                <a16:creationId xmlns:a16="http://schemas.microsoft.com/office/drawing/2014/main" id="{9F2B85A6-ECE9-6D4F-83E3-E293FAC6E4B0}"/>
              </a:ext>
            </a:extLst>
          </p:cNvPr>
          <p:cNvSpPr>
            <a:spLocks noGrp="1"/>
          </p:cNvSpPr>
          <p:nvPr>
            <p:ph type="title"/>
          </p:nvPr>
        </p:nvSpPr>
        <p:spPr/>
        <p:txBody>
          <a:bodyPr/>
          <a:lstStyle/>
          <a:p>
            <a:r>
              <a:rPr lang="en-US" dirty="0"/>
              <a:t>MCAR: Missing Completely at Random</a:t>
            </a:r>
          </a:p>
        </p:txBody>
      </p:sp>
      <p:graphicFrame>
        <p:nvGraphicFramePr>
          <p:cNvPr id="6" name="Table 5">
            <a:extLst>
              <a:ext uri="{FF2B5EF4-FFF2-40B4-BE49-F238E27FC236}">
                <a16:creationId xmlns:a16="http://schemas.microsoft.com/office/drawing/2014/main" id="{AC3B3F1F-4CA1-7A4E-B41B-5DCE7E4DC727}"/>
              </a:ext>
            </a:extLst>
          </p:cNvPr>
          <p:cNvGraphicFramePr>
            <a:graphicFrameLocks noGrp="1"/>
          </p:cNvGraphicFramePr>
          <p:nvPr>
            <p:extLst>
              <p:ext uri="{D42A27DB-BD31-4B8C-83A1-F6EECF244321}">
                <p14:modId xmlns:p14="http://schemas.microsoft.com/office/powerpoint/2010/main" val="1638469072"/>
              </p:ext>
            </p:extLst>
          </p:nvPr>
        </p:nvGraphicFramePr>
        <p:xfrm>
          <a:off x="8834150" y="1449388"/>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45223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Totally Realistic MCAR Example</a:t>
            </a:r>
          </a:p>
        </p:txBody>
      </p:sp>
      <p:sp>
        <p:nvSpPr>
          <p:cNvPr id="4" name="Content Placeholder 3"/>
          <p:cNvSpPr>
            <a:spLocks noGrp="1"/>
          </p:cNvSpPr>
          <p:nvPr>
            <p:ph idx="1"/>
          </p:nvPr>
        </p:nvSpPr>
        <p:spPr>
          <a:xfrm>
            <a:off x="7070213" y="1694498"/>
            <a:ext cx="4460752" cy="4373563"/>
          </a:xfrm>
        </p:spPr>
        <p:txBody>
          <a:bodyPr>
            <a:normAutofit fontScale="85000" lnSpcReduction="10000"/>
          </a:bodyPr>
          <a:lstStyle/>
          <a:p>
            <a:pPr>
              <a:buClr>
                <a:schemeClr val="accent1">
                  <a:lumMod val="75000"/>
                </a:schemeClr>
              </a:buClr>
            </a:pPr>
            <a:r>
              <a:rPr lang="en-US" sz="2400" dirty="0"/>
              <a:t>You are running an experiment on plants grown in pots, when suddenly you have a nervous breakdown working on Project 1 and smash some of the pots</a:t>
            </a:r>
          </a:p>
          <a:p>
            <a:pPr>
              <a:buClr>
                <a:schemeClr val="accent1">
                  <a:lumMod val="75000"/>
                </a:schemeClr>
              </a:buClr>
            </a:pPr>
            <a:endParaRPr lang="en-US" sz="2400" dirty="0"/>
          </a:p>
          <a:p>
            <a:pPr>
              <a:buClr>
                <a:schemeClr val="accent1">
                  <a:lumMod val="75000"/>
                </a:schemeClr>
              </a:buClr>
            </a:pPr>
            <a:r>
              <a:rPr lang="en-US" sz="2400" dirty="0"/>
              <a:t>You will probably not choose the plants to smash in a well-defined pattern, such as height age, etc.</a:t>
            </a:r>
          </a:p>
          <a:p>
            <a:pPr>
              <a:buClr>
                <a:schemeClr val="accent1">
                  <a:lumMod val="75000"/>
                </a:schemeClr>
              </a:buClr>
            </a:pPr>
            <a:endParaRPr lang="en-US" sz="2400" dirty="0"/>
          </a:p>
          <a:p>
            <a:pPr>
              <a:buClr>
                <a:schemeClr val="accent1">
                  <a:lumMod val="75000"/>
                </a:schemeClr>
              </a:buClr>
            </a:pPr>
            <a:r>
              <a:rPr lang="en-US" sz="2400" dirty="0"/>
              <a:t>Hence, the missing values generated from your act of madness will likely fall into the MCAR category</a:t>
            </a:r>
          </a:p>
          <a:p>
            <a:endParaRPr lang="en-US" dirty="0"/>
          </a:p>
        </p:txBody>
      </p:sp>
      <p:sp>
        <p:nvSpPr>
          <p:cNvPr id="9" name="TextBox 8"/>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grpSp>
        <p:nvGrpSpPr>
          <p:cNvPr id="10" name="Group 9"/>
          <p:cNvGrpSpPr/>
          <p:nvPr/>
        </p:nvGrpSpPr>
        <p:grpSpPr>
          <a:xfrm>
            <a:off x="1951198" y="1421398"/>
            <a:ext cx="4951378" cy="4833353"/>
            <a:chOff x="427198" y="1421397"/>
            <a:chExt cx="4951378" cy="4833353"/>
          </a:xfrm>
        </p:grpSpPr>
        <p:pic>
          <p:nvPicPr>
            <p:cNvPr id="7" name="Picture 6"/>
            <p:cNvPicPr>
              <a:picLocks noChangeAspect="1"/>
            </p:cNvPicPr>
            <p:nvPr/>
          </p:nvPicPr>
          <p:blipFill>
            <a:blip r:embed="rId2"/>
            <a:stretch>
              <a:fillRect/>
            </a:stretch>
          </p:blipFill>
          <p:spPr>
            <a:xfrm>
              <a:off x="2054478" y="3956050"/>
              <a:ext cx="1587500" cy="2298700"/>
            </a:xfrm>
            <a:prstGeom prst="rect">
              <a:avLst/>
            </a:prstGeom>
          </p:spPr>
        </p:pic>
        <p:pic>
          <p:nvPicPr>
            <p:cNvPr id="8" name="Picture 7"/>
            <p:cNvPicPr>
              <a:picLocks noChangeAspect="1"/>
            </p:cNvPicPr>
            <p:nvPr/>
          </p:nvPicPr>
          <p:blipFill>
            <a:blip r:embed="rId2"/>
            <a:stretch>
              <a:fillRect/>
            </a:stretch>
          </p:blipFill>
          <p:spPr>
            <a:xfrm>
              <a:off x="3791076" y="3623322"/>
              <a:ext cx="1587500" cy="22987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394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609601" y="1803788"/>
            <a:ext cx="7299366" cy="4322377"/>
          </a:xfrm>
        </p:spPr>
        <p:txBody>
          <a:bodyPr/>
          <a:lstStyle/>
          <a:p>
            <a:r>
              <a:rPr lang="en-US" dirty="0"/>
              <a:t>Missing data is information that we want to know, but don’t!</a:t>
            </a:r>
          </a:p>
          <a:p>
            <a:endParaRPr lang="en-US" dirty="0"/>
          </a:p>
          <a:p>
            <a:r>
              <a:rPr lang="en-US" dirty="0"/>
              <a:t>It can come in many forms, e.g.:</a:t>
            </a:r>
          </a:p>
          <a:p>
            <a:pPr lvl="1"/>
            <a:r>
              <a:rPr lang="en-US" b="0" dirty="0"/>
              <a:t>People not answering questions on surveys</a:t>
            </a:r>
          </a:p>
          <a:p>
            <a:pPr lvl="1"/>
            <a:r>
              <a:rPr lang="en-US" b="0" dirty="0"/>
              <a:t>Inaccurate recordings of the height of plants that need to be discarded</a:t>
            </a:r>
          </a:p>
          <a:p>
            <a:pPr lvl="1"/>
            <a:r>
              <a:rPr lang="en-US" b="0" dirty="0"/>
              <a:t>Canceled runs in a driving experiment due to rain</a:t>
            </a:r>
          </a:p>
          <a:p>
            <a:pPr lvl="1"/>
            <a:endParaRPr lang="en-US" b="0" dirty="0"/>
          </a:p>
          <a:p>
            <a:r>
              <a:rPr lang="en-US" dirty="0"/>
              <a:t>Could also consider missing columns (no collection at all) to be missing data </a:t>
            </a:r>
            <a:r>
              <a:rPr lang="mr-IN" dirty="0"/>
              <a:t>…</a:t>
            </a:r>
            <a:endParaRPr lang="en-US" dirty="0"/>
          </a:p>
        </p:txBody>
      </p:sp>
      <p:sp>
        <p:nvSpPr>
          <p:cNvPr id="4" name="TextBox 3"/>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6" name="Picture 5">
            <a:extLst>
              <a:ext uri="{FF2B5EF4-FFF2-40B4-BE49-F238E27FC236}">
                <a16:creationId xmlns:a16="http://schemas.microsoft.com/office/drawing/2014/main" id="{0BC62592-0EAB-5C43-8C1C-B951EF353DD2}"/>
              </a:ext>
            </a:extLst>
          </p:cNvPr>
          <p:cNvPicPr>
            <a:picLocks noChangeAspect="1"/>
          </p:cNvPicPr>
          <p:nvPr/>
        </p:nvPicPr>
        <p:blipFill>
          <a:blip r:embed="rId2"/>
          <a:stretch>
            <a:fillRect/>
          </a:stretch>
        </p:blipFill>
        <p:spPr>
          <a:xfrm>
            <a:off x="9110792" y="1675037"/>
            <a:ext cx="2232165" cy="3126282"/>
          </a:xfrm>
          <a:prstGeom prst="rect">
            <a:avLst/>
          </a:prstGeom>
        </p:spPr>
      </p:pic>
    </p:spTree>
    <p:extLst>
      <p:ext uri="{BB962C8B-B14F-4D97-AF65-F5344CB8AC3E}">
        <p14:creationId xmlns:p14="http://schemas.microsoft.com/office/powerpoint/2010/main" val="24029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157457" cy="4322377"/>
          </a:xfrm>
        </p:spPr>
        <p:txBody>
          <a:bodyPr/>
          <a:lstStyle/>
          <a:p>
            <a:r>
              <a:rPr lang="en-US" dirty="0"/>
              <a:t>A completely random mechanism for generating missing-ness in your data set just isn’t very realistic</a:t>
            </a:r>
          </a:p>
          <a:p>
            <a:r>
              <a:rPr lang="en-US" dirty="0"/>
              <a:t>Usually, missing data is missing for a reason:</a:t>
            </a:r>
          </a:p>
          <a:p>
            <a:pPr lvl="1"/>
            <a:r>
              <a:rPr lang="en-US" dirty="0"/>
              <a:t>Maybe older people are less likely to answer web-delivered questions on surveys.</a:t>
            </a:r>
          </a:p>
          <a:p>
            <a:pPr lvl="1"/>
            <a:r>
              <a:rPr lang="en-US" dirty="0"/>
              <a:t>In longitudinal studies people may die before they have completed the entire study.</a:t>
            </a:r>
          </a:p>
          <a:p>
            <a:pPr lvl="1"/>
            <a:r>
              <a:rPr lang="en-US" dirty="0"/>
              <a:t>Companies may be reluctant to reveal financial information.</a:t>
            </a:r>
          </a:p>
        </p:txBody>
      </p:sp>
      <p:sp>
        <p:nvSpPr>
          <p:cNvPr id="6" name="Title 5">
            <a:extLst>
              <a:ext uri="{FF2B5EF4-FFF2-40B4-BE49-F238E27FC236}">
                <a16:creationId xmlns:a16="http://schemas.microsoft.com/office/drawing/2014/main" id="{D43DC35C-009D-5646-951F-9B32AC9705EE}"/>
              </a:ext>
            </a:extLst>
          </p:cNvPr>
          <p:cNvSpPr>
            <a:spLocks noGrp="1"/>
          </p:cNvSpPr>
          <p:nvPr>
            <p:ph type="title"/>
          </p:nvPr>
        </p:nvSpPr>
        <p:spPr/>
        <p:txBody>
          <a:bodyPr/>
          <a:lstStyle/>
          <a:p>
            <a:r>
              <a:rPr lang="en-US" dirty="0"/>
              <a:t>Applicability of MCAR</a:t>
            </a:r>
          </a:p>
        </p:txBody>
      </p:sp>
      <p:grpSp>
        <p:nvGrpSpPr>
          <p:cNvPr id="8" name="Group 7">
            <a:extLst>
              <a:ext uri="{FF2B5EF4-FFF2-40B4-BE49-F238E27FC236}">
                <a16:creationId xmlns:a16="http://schemas.microsoft.com/office/drawing/2014/main" id="{F64D6CDD-CF07-3846-BB40-9D69A863FE63}"/>
              </a:ext>
            </a:extLst>
          </p:cNvPr>
          <p:cNvGrpSpPr>
            <a:grpSpLocks noChangeAspect="1"/>
          </p:cNvGrpSpPr>
          <p:nvPr/>
        </p:nvGrpSpPr>
        <p:grpSpPr>
          <a:xfrm>
            <a:off x="7114353" y="1928389"/>
            <a:ext cx="3699319" cy="3611139"/>
            <a:chOff x="427198" y="1421397"/>
            <a:chExt cx="4951378" cy="4833353"/>
          </a:xfrm>
        </p:grpSpPr>
        <p:pic>
          <p:nvPicPr>
            <p:cNvPr id="9" name="Picture 8">
              <a:extLst>
                <a:ext uri="{FF2B5EF4-FFF2-40B4-BE49-F238E27FC236}">
                  <a16:creationId xmlns:a16="http://schemas.microsoft.com/office/drawing/2014/main" id="{EB181324-6AD2-084E-A77E-F62D9E54C6A2}"/>
                </a:ext>
              </a:extLst>
            </p:cNvPr>
            <p:cNvPicPr>
              <a:picLocks noChangeAspect="1"/>
            </p:cNvPicPr>
            <p:nvPr/>
          </p:nvPicPr>
          <p:blipFill>
            <a:blip r:embed="rId2"/>
            <a:stretch>
              <a:fillRect/>
            </a:stretch>
          </p:blipFill>
          <p:spPr>
            <a:xfrm>
              <a:off x="2054478" y="3956050"/>
              <a:ext cx="1587500" cy="2298700"/>
            </a:xfrm>
            <a:prstGeom prst="rect">
              <a:avLst/>
            </a:prstGeom>
          </p:spPr>
        </p:pic>
        <p:pic>
          <p:nvPicPr>
            <p:cNvPr id="10" name="Picture 9">
              <a:extLst>
                <a:ext uri="{FF2B5EF4-FFF2-40B4-BE49-F238E27FC236}">
                  <a16:creationId xmlns:a16="http://schemas.microsoft.com/office/drawing/2014/main" id="{0B446DA6-96A6-AE40-BB2B-15CBDB4AC776}"/>
                </a:ext>
              </a:extLst>
            </p:cNvPr>
            <p:cNvPicPr>
              <a:picLocks noChangeAspect="1"/>
            </p:cNvPicPr>
            <p:nvPr/>
          </p:nvPicPr>
          <p:blipFill>
            <a:blip r:embed="rId2"/>
            <a:stretch>
              <a:fillRect/>
            </a:stretch>
          </p:blipFill>
          <p:spPr>
            <a:xfrm>
              <a:off x="3791076" y="3623322"/>
              <a:ext cx="1587500" cy="2298700"/>
            </a:xfrm>
            <a:prstGeom prst="rect">
              <a:avLst/>
            </a:prstGeom>
          </p:spPr>
        </p:pic>
        <p:pic>
          <p:nvPicPr>
            <p:cNvPr id="11" name="Picture 10">
              <a:extLst>
                <a:ext uri="{FF2B5EF4-FFF2-40B4-BE49-F238E27FC236}">
                  <a16:creationId xmlns:a16="http://schemas.microsoft.com/office/drawing/2014/main" id="{1FC27ECD-BDBC-CD40-881F-E1259212ABC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9848204" flipH="1">
              <a:off x="427198" y="1421397"/>
              <a:ext cx="3254560" cy="3320321"/>
            </a:xfrm>
            <a:prstGeom prst="rect">
              <a:avLst/>
            </a:prstGeom>
          </p:spPr>
        </p:pic>
      </p:grpSp>
    </p:spTree>
    <p:extLst>
      <p:ext uri="{BB962C8B-B14F-4D97-AF65-F5344CB8AC3E}">
        <p14:creationId xmlns:p14="http://schemas.microsoft.com/office/powerpoint/2010/main" val="22117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03788"/>
            <a:ext cx="5936055" cy="4322377"/>
          </a:xfrm>
        </p:spPr>
        <p:txBody>
          <a:bodyPr>
            <a:normAutofit lnSpcReduction="10000"/>
          </a:bodyPr>
          <a:lstStyle/>
          <a:p>
            <a:r>
              <a:rPr lang="en-US" b="1" dirty="0">
                <a:solidFill>
                  <a:srgbClr val="215C4E"/>
                </a:solidFill>
              </a:rPr>
              <a:t>Missing at Random (MAR):</a:t>
            </a:r>
            <a:r>
              <a:rPr lang="en-US" dirty="0"/>
              <a:t> probability of missing data is dependent on the observed data but not the unobserved data.</a:t>
            </a:r>
          </a:p>
          <a:p>
            <a:r>
              <a:rPr lang="en-US" dirty="0"/>
              <a:t>Suppose that X is the observed data and Y is the unobserved data. Call our “missing matrix” R.</a:t>
            </a:r>
          </a:p>
          <a:p>
            <a:endParaRPr lang="en-US" dirty="0"/>
          </a:p>
          <a:p>
            <a:pPr indent="-228600"/>
            <a:r>
              <a:rPr lang="en-US" dirty="0"/>
              <a:t>Then, if the data are MAR, P(R|X,Y) = ??????????</a:t>
            </a:r>
          </a:p>
          <a:p>
            <a:pPr marL="3175" indent="0" algn="ctr">
              <a:buNone/>
            </a:pPr>
            <a:br>
              <a:rPr lang="en-US" dirty="0"/>
            </a:br>
            <a:r>
              <a:rPr lang="en-US" dirty="0"/>
              <a:t>P(R|X,Y) = P(R|X)</a:t>
            </a:r>
            <a:br>
              <a:rPr lang="en-US" dirty="0"/>
            </a:br>
            <a:endParaRPr lang="en-US" dirty="0"/>
          </a:p>
          <a:p>
            <a:r>
              <a:rPr lang="en-US" dirty="0"/>
              <a:t>Not exactly random (in the vernacular sense).</a:t>
            </a:r>
          </a:p>
          <a:p>
            <a:pPr lvl="1"/>
            <a:r>
              <a:rPr lang="en-US" b="0" dirty="0"/>
              <a:t>There is a probabilistic mechanism that is associated with whether the data is missing.</a:t>
            </a:r>
          </a:p>
          <a:p>
            <a:pPr lvl="1"/>
            <a:r>
              <a:rPr lang="en-US" b="0" dirty="0"/>
              <a:t>Mechanism takes the observed data as input.</a:t>
            </a:r>
          </a:p>
        </p:txBody>
      </p:sp>
      <p:sp>
        <p:nvSpPr>
          <p:cNvPr id="6" name="Title 5">
            <a:extLst>
              <a:ext uri="{FF2B5EF4-FFF2-40B4-BE49-F238E27FC236}">
                <a16:creationId xmlns:a16="http://schemas.microsoft.com/office/drawing/2014/main" id="{B95F4708-359B-1A40-B52D-257C88919CC5}"/>
              </a:ext>
            </a:extLst>
          </p:cNvPr>
          <p:cNvSpPr>
            <a:spLocks noGrp="1"/>
          </p:cNvSpPr>
          <p:nvPr>
            <p:ph type="title"/>
          </p:nvPr>
        </p:nvSpPr>
        <p:spPr/>
        <p:txBody>
          <a:bodyPr/>
          <a:lstStyle/>
          <a:p>
            <a:r>
              <a:rPr lang="en-US" dirty="0"/>
              <a:t>MAR: Missing at Random</a:t>
            </a:r>
          </a:p>
        </p:txBody>
      </p:sp>
      <p:graphicFrame>
        <p:nvGraphicFramePr>
          <p:cNvPr id="7" name="Table 6">
            <a:extLst>
              <a:ext uri="{FF2B5EF4-FFF2-40B4-BE49-F238E27FC236}">
                <a16:creationId xmlns:a16="http://schemas.microsoft.com/office/drawing/2014/main" id="{E994AFF5-2A69-8E40-9581-2508B49FB31D}"/>
              </a:ext>
            </a:extLst>
          </p:cNvPr>
          <p:cNvGraphicFramePr>
            <a:graphicFrameLocks noGrp="1"/>
          </p:cNvGraphicFramePr>
          <p:nvPr>
            <p:extLst>
              <p:ext uri="{D42A27DB-BD31-4B8C-83A1-F6EECF244321}">
                <p14:modId xmlns:p14="http://schemas.microsoft.com/office/powerpoint/2010/main" val="487846061"/>
              </p:ext>
            </p:extLst>
          </p:nvPr>
        </p:nvGraphicFramePr>
        <p:xfrm>
          <a:off x="8203529" y="1581556"/>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097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78FDB957-C4EF-0C48-BE2E-6BFE8C5EF171}"/>
              </a:ext>
            </a:extLst>
          </p:cNvPr>
          <p:cNvSpPr>
            <a:spLocks noGrp="1"/>
          </p:cNvSpPr>
          <p:nvPr>
            <p:ph idx="1"/>
          </p:nvPr>
        </p:nvSpPr>
        <p:spPr>
          <a:xfrm>
            <a:off x="609600" y="4797083"/>
            <a:ext cx="10950971" cy="1329082"/>
          </a:xfrm>
        </p:spPr>
        <p:txBody>
          <a:bodyPr/>
          <a:lstStyle/>
          <a:p>
            <a:r>
              <a:rPr lang="en-US" dirty="0"/>
              <a:t>MAR allows for data to be missing according to a random process, but is more general than MCAR -- all units do not have equal probabilities of being missing. </a:t>
            </a:r>
          </a:p>
          <a:p>
            <a:r>
              <a:rPr lang="en-US" dirty="0"/>
              <a:t>Missingness may only depend on information that is fully observed! </a:t>
            </a:r>
          </a:p>
          <a:p>
            <a:r>
              <a:rPr lang="en-US" dirty="0"/>
              <a:t>For example, the reporting of income on surveys may vary according to some measured factor, such as age, race or sex. We can thus account for heterogeneity in the probability of reporting income by controlling for the measured covariate in whatever model is used for </a:t>
            </a:r>
            <a:r>
              <a:rPr lang="en-US" dirty="0" err="1"/>
              <a:t>infrence</a:t>
            </a:r>
            <a:r>
              <a:rPr lang="en-US" dirty="0"/>
              <a:t>.</a:t>
            </a:r>
          </a:p>
          <a:p>
            <a:endParaRPr lang="en-US" dirty="0"/>
          </a:p>
        </p:txBody>
      </p:sp>
      <p:sp>
        <p:nvSpPr>
          <p:cNvPr id="5" name="TextBox 4"/>
          <p:cNvSpPr txBox="1"/>
          <p:nvPr/>
        </p:nvSpPr>
        <p:spPr>
          <a:xfrm>
            <a:off x="3372365" y="382689"/>
            <a:ext cx="5425440" cy="4708981"/>
          </a:xfrm>
          <a:prstGeom prst="rect">
            <a:avLst/>
          </a:prstGeom>
          <a:noFill/>
        </p:spPr>
        <p:txBody>
          <a:bodyPr wrap="square" rtlCol="0" anchor="ctr">
            <a:spAutoFit/>
          </a:bodyPr>
          <a:lstStyle/>
          <a:p>
            <a:pPr algn="ctr"/>
            <a:r>
              <a:rPr lang="en-US" sz="30000" dirty="0"/>
              <a:t>?</a:t>
            </a:r>
          </a:p>
        </p:txBody>
      </p:sp>
    </p:spTree>
    <p:extLst>
      <p:ext uri="{BB962C8B-B14F-4D97-AF65-F5344CB8AC3E}">
        <p14:creationId xmlns:p14="http://schemas.microsoft.com/office/powerpoint/2010/main" val="8971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 Key Point</a:t>
            </a:r>
          </a:p>
        </p:txBody>
      </p:sp>
      <p:sp>
        <p:nvSpPr>
          <p:cNvPr id="3" name="Content Placeholder 2"/>
          <p:cNvSpPr>
            <a:spLocks noGrp="1"/>
          </p:cNvSpPr>
          <p:nvPr>
            <p:ph idx="1"/>
          </p:nvPr>
        </p:nvSpPr>
        <p:spPr>
          <a:xfrm>
            <a:off x="609601" y="1803788"/>
            <a:ext cx="5354319" cy="4322377"/>
          </a:xfrm>
        </p:spPr>
        <p:txBody>
          <a:bodyPr/>
          <a:lstStyle/>
          <a:p>
            <a:r>
              <a:rPr lang="en-US" dirty="0"/>
              <a:t>We can </a:t>
            </a:r>
            <a:r>
              <a:rPr lang="en-US" b="1" dirty="0">
                <a:solidFill>
                  <a:srgbClr val="215C4E"/>
                </a:solidFill>
              </a:rPr>
              <a:t>model</a:t>
            </a:r>
            <a:r>
              <a:rPr lang="en-US" dirty="0"/>
              <a:t> that latent mechanism and compensate for it!</a:t>
            </a:r>
          </a:p>
          <a:p>
            <a:r>
              <a:rPr lang="en-US" b="1" dirty="0">
                <a:solidFill>
                  <a:srgbClr val="215C4E"/>
                </a:solidFill>
              </a:rPr>
              <a:t>Imputation</a:t>
            </a:r>
            <a:r>
              <a:rPr lang="en-US" dirty="0"/>
              <a:t>: replacing missing data with substituted values.</a:t>
            </a:r>
          </a:p>
          <a:p>
            <a:pPr lvl="1"/>
            <a:r>
              <a:rPr lang="en-US" b="0" dirty="0"/>
              <a:t>Models today will assume MAR.</a:t>
            </a:r>
          </a:p>
          <a:p>
            <a:pPr lvl="1"/>
            <a:r>
              <a:rPr lang="en-US" dirty="0"/>
              <a:t>Example: if age is known, you can model missing-ness as a function of age.</a:t>
            </a:r>
          </a:p>
          <a:p>
            <a:endParaRPr lang="en-US" dirty="0"/>
          </a:p>
          <a:p>
            <a:r>
              <a:rPr lang="en-US" dirty="0"/>
              <a:t>Whether or not missing data is MAR or the next type, Missing Not at Random (MNAR), is not* testable.</a:t>
            </a:r>
          </a:p>
          <a:p>
            <a:pPr lvl="1"/>
            <a:r>
              <a:rPr lang="en-US" b="0" dirty="0"/>
              <a:t>Requires you to “understand” your data!</a:t>
            </a:r>
          </a:p>
        </p:txBody>
      </p:sp>
      <p:sp>
        <p:nvSpPr>
          <p:cNvPr id="5" name="TextBox 4"/>
          <p:cNvSpPr txBox="1"/>
          <p:nvPr/>
        </p:nvSpPr>
        <p:spPr>
          <a:xfrm>
            <a:off x="3097968" y="6430780"/>
            <a:ext cx="6925457" cy="369332"/>
          </a:xfrm>
          <a:prstGeom prst="rect">
            <a:avLst/>
          </a:prstGeom>
          <a:noFill/>
        </p:spPr>
        <p:txBody>
          <a:bodyPr wrap="square" rtlCol="0">
            <a:spAutoFit/>
          </a:bodyPr>
          <a:lstStyle/>
          <a:p>
            <a:r>
              <a:rPr lang="en-US" dirty="0"/>
              <a:t>*unless you can get the missing data (e.g., post-study phone calls). </a:t>
            </a:r>
          </a:p>
        </p:txBody>
      </p:sp>
      <p:graphicFrame>
        <p:nvGraphicFramePr>
          <p:cNvPr id="6" name="Table 5">
            <a:extLst>
              <a:ext uri="{FF2B5EF4-FFF2-40B4-BE49-F238E27FC236}">
                <a16:creationId xmlns:a16="http://schemas.microsoft.com/office/drawing/2014/main" id="{8FB432C2-E5C9-3941-83C7-61C9CD6A7DF1}"/>
              </a:ext>
            </a:extLst>
          </p:cNvPr>
          <p:cNvGraphicFramePr>
            <a:graphicFrameLocks noGrp="1"/>
          </p:cNvGraphicFramePr>
          <p:nvPr>
            <p:extLst>
              <p:ext uri="{D42A27DB-BD31-4B8C-83A1-F6EECF244321}">
                <p14:modId xmlns:p14="http://schemas.microsoft.com/office/powerpoint/2010/main" val="2783037696"/>
              </p:ext>
            </p:extLst>
          </p:nvPr>
        </p:nvGraphicFramePr>
        <p:xfrm>
          <a:off x="7894040" y="1235869"/>
          <a:ext cx="3207895" cy="4766839"/>
        </p:xfrm>
        <a:graphic>
          <a:graphicData uri="http://schemas.openxmlformats.org/drawingml/2006/table">
            <a:tbl>
              <a:tblPr firstRow="1">
                <a:tableStyleId>{7E9639D4-E3E2-4D34-9284-5A2195B3D0D7}</a:tableStyleId>
              </a:tblPr>
              <a:tblGrid>
                <a:gridCol w="1416252">
                  <a:extLst>
                    <a:ext uri="{9D8B030D-6E8A-4147-A177-3AD203B41FA5}">
                      <a16:colId xmlns:a16="http://schemas.microsoft.com/office/drawing/2014/main" val="20000"/>
                    </a:ext>
                  </a:extLst>
                </a:gridCol>
                <a:gridCol w="972605">
                  <a:extLst>
                    <a:ext uri="{9D8B030D-6E8A-4147-A177-3AD203B41FA5}">
                      <a16:colId xmlns:a16="http://schemas.microsoft.com/office/drawing/2014/main" val="20001"/>
                    </a:ext>
                  </a:extLst>
                </a:gridCol>
                <a:gridCol w="819038">
                  <a:extLst>
                    <a:ext uri="{9D8B030D-6E8A-4147-A177-3AD203B41FA5}">
                      <a16:colId xmlns:a16="http://schemas.microsoft.com/office/drawing/2014/main" val="20002"/>
                    </a:ext>
                  </a:extLst>
                </a:gridCol>
              </a:tblGrid>
              <a:tr h="419743">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53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a:effectLst/>
                        </a:rPr>
                        <a:t>1</a:t>
                      </a:r>
                      <a:endParaRPr lang="en-US" sz="1400" b="1" i="0" u="sng"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92294">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9229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sng" strike="noStrike" dirty="0">
                          <a:effectLst/>
                        </a:rPr>
                        <a:t>1</a:t>
                      </a:r>
                      <a:endParaRPr lang="en-US" sz="1400" b="1" i="0" u="sng"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534">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0</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40286">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424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6171446" cy="4322377"/>
          </a:xfrm>
        </p:spPr>
        <p:txBody>
          <a:bodyPr>
            <a:normAutofit/>
          </a:bodyPr>
          <a:lstStyle/>
          <a:p>
            <a:r>
              <a:rPr lang="en-US" b="1" dirty="0">
                <a:solidFill>
                  <a:srgbClr val="215C4E"/>
                </a:solidFill>
              </a:rPr>
              <a:t>MNAR: </a:t>
            </a:r>
            <a:r>
              <a:rPr lang="en-US" dirty="0"/>
              <a:t>missing-ness has something to do with the missing data itself!</a:t>
            </a:r>
          </a:p>
          <a:p>
            <a:r>
              <a:rPr lang="en-US" dirty="0"/>
              <a:t>Examples: ??????????</a:t>
            </a:r>
          </a:p>
          <a:p>
            <a:pPr lvl="1"/>
            <a:r>
              <a:rPr lang="en-US" b="0" dirty="0"/>
              <a:t>Do you binge drink?  Do you have a trust fund?  Do you use illegal drugs?  What is your sexuality?  Are you depressed?</a:t>
            </a:r>
          </a:p>
          <a:p>
            <a:endParaRPr lang="en-US" dirty="0"/>
          </a:p>
          <a:p>
            <a:r>
              <a:rPr lang="en-US" dirty="0"/>
              <a:t>Said to be “non-ignorable”:</a:t>
            </a:r>
          </a:p>
          <a:p>
            <a:pPr lvl="1"/>
            <a:r>
              <a:rPr lang="en-US" b="0" dirty="0"/>
              <a:t>Missing data mechanism must be considered as you deal with the missing data.</a:t>
            </a:r>
          </a:p>
          <a:p>
            <a:pPr lvl="1"/>
            <a:r>
              <a:rPr lang="en-US" b="0" dirty="0"/>
              <a:t>Must include model for why the data are missing, and best guesses as to what the data might be.</a:t>
            </a:r>
            <a:endParaRPr lang="en-US" dirty="0"/>
          </a:p>
          <a:p>
            <a:endParaRPr lang="en-US" dirty="0"/>
          </a:p>
        </p:txBody>
      </p:sp>
      <p:sp>
        <p:nvSpPr>
          <p:cNvPr id="6" name="Title 5">
            <a:extLst>
              <a:ext uri="{FF2B5EF4-FFF2-40B4-BE49-F238E27FC236}">
                <a16:creationId xmlns:a16="http://schemas.microsoft.com/office/drawing/2014/main" id="{6038F004-32B4-6441-8F0E-3F1AF254A88D}"/>
              </a:ext>
            </a:extLst>
          </p:cNvPr>
          <p:cNvSpPr>
            <a:spLocks noGrp="1"/>
          </p:cNvSpPr>
          <p:nvPr>
            <p:ph type="title"/>
          </p:nvPr>
        </p:nvSpPr>
        <p:spPr/>
        <p:txBody>
          <a:bodyPr/>
          <a:lstStyle/>
          <a:p>
            <a:r>
              <a:rPr lang="en-US" dirty="0"/>
              <a:t>MNAR: Missing Not at Random</a:t>
            </a:r>
          </a:p>
        </p:txBody>
      </p:sp>
    </p:spTree>
    <p:extLst>
      <p:ext uri="{BB962C8B-B14F-4D97-AF65-F5344CB8AC3E}">
        <p14:creationId xmlns:p14="http://schemas.microsoft.com/office/powerpoint/2010/main" val="1789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STH </a:t>
            </a:r>
            <a:r>
              <a:rPr lang="mr-IN" dirty="0"/>
              <a:t>…</a:t>
            </a:r>
            <a:endParaRPr lang="en-US" dirty="0"/>
          </a:p>
        </p:txBody>
      </p:sp>
      <p:sp>
        <p:nvSpPr>
          <p:cNvPr id="3" name="Content Placeholder 2"/>
          <p:cNvSpPr>
            <a:spLocks noGrp="1"/>
          </p:cNvSpPr>
          <p:nvPr>
            <p:ph idx="1"/>
          </p:nvPr>
        </p:nvSpPr>
        <p:spPr>
          <a:xfrm>
            <a:off x="1981201" y="1752601"/>
            <a:ext cx="4174761" cy="4373563"/>
          </a:xfrm>
        </p:spPr>
        <p:txBody>
          <a:bodyPr/>
          <a:lstStyle/>
          <a:p>
            <a:r>
              <a:rPr lang="en-US" dirty="0"/>
              <a:t>Is the the missing data:</a:t>
            </a:r>
          </a:p>
          <a:p>
            <a:pPr marL="342900" indent="-342900">
              <a:buFont typeface="Arial" charset="0"/>
              <a:buChar char="•"/>
            </a:pPr>
            <a:r>
              <a:rPr lang="en-US" dirty="0"/>
              <a:t>MCAR;</a:t>
            </a:r>
          </a:p>
          <a:p>
            <a:pPr marL="342900" indent="-342900">
              <a:buFont typeface="Arial" charset="0"/>
              <a:buChar char="•"/>
            </a:pPr>
            <a:r>
              <a:rPr lang="en-US" dirty="0"/>
              <a:t>MAR; or</a:t>
            </a:r>
          </a:p>
          <a:p>
            <a:pPr marL="342900" indent="-342900">
              <a:buFont typeface="Arial" charset="0"/>
              <a:buChar char="•"/>
            </a:pPr>
            <a:r>
              <a:rPr lang="en-US" dirty="0"/>
              <a:t>MNAR?</a:t>
            </a:r>
          </a:p>
          <a:p>
            <a:r>
              <a:rPr lang="en-US" dirty="0"/>
              <a:t>???????????</a:t>
            </a:r>
          </a:p>
        </p:txBody>
      </p:sp>
      <p:pic>
        <p:nvPicPr>
          <p:cNvPr id="10" name="Picture 3" descr="C:\Users\student\AppData\Local\Microsoft\Windows\Temporary Internet Files\Content.IE5\ELHXT5KX\MC900083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45508" y="4472853"/>
            <a:ext cx="829704" cy="16150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9"/>
          <p:cNvGraphicFramePr>
            <a:graphicFrameLocks/>
          </p:cNvGraphicFramePr>
          <p:nvPr/>
        </p:nvGraphicFramePr>
        <p:xfrm>
          <a:off x="6464976" y="1630272"/>
          <a:ext cx="3635115" cy="4618219"/>
        </p:xfrm>
        <a:graphic>
          <a:graphicData uri="http://schemas.openxmlformats.org/drawingml/2006/table">
            <a:tbl>
              <a:tblPr firstRow="1">
                <a:tableStyleId>{7E9639D4-E3E2-4D34-9284-5A2195B3D0D7}</a:tableStyleId>
              </a:tblPr>
              <a:tblGrid>
                <a:gridCol w="1596374">
                  <a:extLst>
                    <a:ext uri="{9D8B030D-6E8A-4147-A177-3AD203B41FA5}">
                      <a16:colId xmlns:a16="http://schemas.microsoft.com/office/drawing/2014/main" val="20000"/>
                    </a:ext>
                  </a:extLst>
                </a:gridCol>
                <a:gridCol w="1096305">
                  <a:extLst>
                    <a:ext uri="{9D8B030D-6E8A-4147-A177-3AD203B41FA5}">
                      <a16:colId xmlns:a16="http://schemas.microsoft.com/office/drawing/2014/main" val="20001"/>
                    </a:ext>
                  </a:extLst>
                </a:gridCol>
                <a:gridCol w="942436">
                  <a:extLst>
                    <a:ext uri="{9D8B030D-6E8A-4147-A177-3AD203B41FA5}">
                      <a16:colId xmlns:a16="http://schemas.microsoft.com/office/drawing/2014/main" val="20002"/>
                    </a:ext>
                  </a:extLst>
                </a:gridCol>
              </a:tblGrid>
              <a:tr h="416667">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259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259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259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pic>
        <p:nvPicPr>
          <p:cNvPr id="13" name="Picture 12">
            <a:extLst>
              <a:ext uri="{FF2B5EF4-FFF2-40B4-BE49-F238E27FC236}">
                <a16:creationId xmlns:a16="http://schemas.microsoft.com/office/drawing/2014/main" id="{62355BB3-BDDC-BF43-8996-F6881ED8A39D}"/>
              </a:ext>
            </a:extLst>
          </p:cNvPr>
          <p:cNvPicPr>
            <a:picLocks noChangeAspect="1"/>
          </p:cNvPicPr>
          <p:nvPr/>
        </p:nvPicPr>
        <p:blipFill>
          <a:blip r:embed="rId3"/>
          <a:stretch>
            <a:fillRect/>
          </a:stretch>
        </p:blipFill>
        <p:spPr>
          <a:xfrm>
            <a:off x="3384226" y="4362414"/>
            <a:ext cx="2544022" cy="1835969"/>
          </a:xfrm>
          <a:prstGeom prst="rect">
            <a:avLst/>
          </a:prstGeom>
        </p:spPr>
      </p:pic>
    </p:spTree>
    <p:extLst>
      <p:ext uri="{BB962C8B-B14F-4D97-AF65-F5344CB8AC3E}">
        <p14:creationId xmlns:p14="http://schemas.microsoft.com/office/powerpoint/2010/main" val="368302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Variable</a:t>
            </a:r>
          </a:p>
        </p:txBody>
      </p:sp>
      <p:sp>
        <p:nvSpPr>
          <p:cNvPr id="3" name="Content Placeholder 2"/>
          <p:cNvSpPr>
            <a:spLocks noGrp="1"/>
          </p:cNvSpPr>
          <p:nvPr>
            <p:ph idx="1"/>
          </p:nvPr>
        </p:nvSpPr>
        <p:spPr/>
        <p:txBody>
          <a:bodyPr/>
          <a:lstStyle/>
          <a:p>
            <a:r>
              <a:rPr lang="en-US" dirty="0"/>
              <a:t>Bring in the GPA:</a:t>
            </a:r>
          </a:p>
          <a:p>
            <a:r>
              <a:rPr lang="en-US" dirty="0"/>
              <a:t>Does this change anything?</a:t>
            </a:r>
          </a:p>
        </p:txBody>
      </p:sp>
      <p:graphicFrame>
        <p:nvGraphicFramePr>
          <p:cNvPr id="4" name="Content Placeholder 9"/>
          <p:cNvGraphicFramePr>
            <a:graphicFrameLocks/>
          </p:cNvGraphicFramePr>
          <p:nvPr>
            <p:extLst>
              <p:ext uri="{D42A27DB-BD31-4B8C-83A1-F6EECF244321}">
                <p14:modId xmlns:p14="http://schemas.microsoft.com/office/powerpoint/2010/main" val="4039165577"/>
              </p:ext>
            </p:extLst>
          </p:nvPr>
        </p:nvGraphicFramePr>
        <p:xfrm>
          <a:off x="5658753" y="1752600"/>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65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2076-1784-E748-A0A3-517B6FAC8ED2}"/>
              </a:ext>
            </a:extLst>
          </p:cNvPr>
          <p:cNvSpPr>
            <a:spLocks noGrp="1"/>
          </p:cNvSpPr>
          <p:nvPr>
            <p:ph type="title"/>
          </p:nvPr>
        </p:nvSpPr>
        <p:spPr/>
        <p:txBody>
          <a:bodyPr/>
          <a:lstStyle/>
          <a:p>
            <a:r>
              <a:rPr lang="en-US" dirty="0"/>
              <a:t>To Recap</a:t>
            </a:r>
          </a:p>
        </p:txBody>
      </p:sp>
      <p:sp>
        <p:nvSpPr>
          <p:cNvPr id="3" name="Content Placeholder 2">
            <a:extLst>
              <a:ext uri="{FF2B5EF4-FFF2-40B4-BE49-F238E27FC236}">
                <a16:creationId xmlns:a16="http://schemas.microsoft.com/office/drawing/2014/main" id="{A8F1C356-6918-C14C-9B8A-BB92BA0F8995}"/>
              </a:ext>
            </a:extLst>
          </p:cNvPr>
          <p:cNvSpPr>
            <a:spLocks noGrp="1"/>
          </p:cNvSpPr>
          <p:nvPr>
            <p:ph idx="1"/>
          </p:nvPr>
        </p:nvSpPr>
        <p:spPr>
          <a:xfrm>
            <a:off x="609601" y="1803788"/>
            <a:ext cx="6339839" cy="4322377"/>
          </a:xfrm>
        </p:spPr>
        <p:txBody>
          <a:bodyPr/>
          <a:lstStyle/>
          <a:p>
            <a:r>
              <a:rPr lang="en-US" dirty="0"/>
              <a:t>Assume that we have a matrix where X is the observed data, Y is the unobserved data, and R is Call our “missing matrix” R.</a:t>
            </a:r>
          </a:p>
          <a:p>
            <a:r>
              <a:rPr lang="en-US" b="1" dirty="0">
                <a:solidFill>
                  <a:srgbClr val="215C4E"/>
                </a:solidFill>
              </a:rPr>
              <a:t>Missing Completely at Random (MCAR).</a:t>
            </a:r>
          </a:p>
          <a:p>
            <a:pPr lvl="1"/>
            <a:r>
              <a:rPr lang="en-US" dirty="0"/>
              <a:t>Missingness does not depend on observed or unobserved data.</a:t>
            </a:r>
          </a:p>
          <a:p>
            <a:pPr lvl="1"/>
            <a:r>
              <a:rPr lang="en-US" dirty="0"/>
              <a:t>P(R|X,Y) = P(R)</a:t>
            </a:r>
          </a:p>
          <a:p>
            <a:r>
              <a:rPr lang="en-US" b="1" dirty="0">
                <a:solidFill>
                  <a:srgbClr val="215C4E"/>
                </a:solidFill>
              </a:rPr>
              <a:t>Missing at Random (MAR).</a:t>
            </a:r>
          </a:p>
          <a:p>
            <a:pPr lvl="1"/>
            <a:r>
              <a:rPr lang="en-US" dirty="0"/>
              <a:t>Missingness depends </a:t>
            </a:r>
            <a:r>
              <a:rPr lang="en-US" i="1" dirty="0"/>
              <a:t>only</a:t>
            </a:r>
            <a:r>
              <a:rPr lang="en-US" dirty="0"/>
              <a:t> on observed data. </a:t>
            </a:r>
          </a:p>
          <a:p>
            <a:pPr lvl="1"/>
            <a:r>
              <a:rPr lang="en-US" dirty="0"/>
              <a:t>P(R|X,Y) = P(R|X)</a:t>
            </a:r>
          </a:p>
          <a:p>
            <a:r>
              <a:rPr lang="en-US" b="1" dirty="0">
                <a:solidFill>
                  <a:srgbClr val="215C4E"/>
                </a:solidFill>
              </a:rPr>
              <a:t>Missing Not At Random (MNAR).</a:t>
            </a:r>
          </a:p>
          <a:p>
            <a:pPr lvl="1"/>
            <a:r>
              <a:rPr lang="en-US" dirty="0"/>
              <a:t>Neither MCAR or MAR.</a:t>
            </a:r>
          </a:p>
        </p:txBody>
      </p:sp>
      <p:sp>
        <p:nvSpPr>
          <p:cNvPr id="4" name="Slide Number Placeholder 3">
            <a:extLst>
              <a:ext uri="{FF2B5EF4-FFF2-40B4-BE49-F238E27FC236}">
                <a16:creationId xmlns:a16="http://schemas.microsoft.com/office/drawing/2014/main" id="{3C5B0BEB-1A31-EC49-959D-17AD13DD5823}"/>
              </a:ext>
            </a:extLst>
          </p:cNvPr>
          <p:cNvSpPr>
            <a:spLocks noGrp="1"/>
          </p:cNvSpPr>
          <p:nvPr>
            <p:ph type="sldNum" sz="quarter" idx="11"/>
          </p:nvPr>
        </p:nvSpPr>
        <p:spPr/>
        <p:txBody>
          <a:bodyPr/>
          <a:lstStyle/>
          <a:p>
            <a:fld id="{AE9108BD-1B63-5E42-A3EF-D85B2E21F76C}" type="slidenum">
              <a:rPr lang="en-US" smtClean="0"/>
              <a:t>57</a:t>
            </a:fld>
            <a:endParaRPr lang="en-US"/>
          </a:p>
        </p:txBody>
      </p:sp>
      <p:graphicFrame>
        <p:nvGraphicFramePr>
          <p:cNvPr id="5" name="Content Placeholder 9">
            <a:extLst>
              <a:ext uri="{FF2B5EF4-FFF2-40B4-BE49-F238E27FC236}">
                <a16:creationId xmlns:a16="http://schemas.microsoft.com/office/drawing/2014/main" id="{C1FC3754-C193-914F-B72F-DAABA8792775}"/>
              </a:ext>
            </a:extLst>
          </p:cNvPr>
          <p:cNvGraphicFramePr>
            <a:graphicFrameLocks/>
          </p:cNvGraphicFramePr>
          <p:nvPr>
            <p:extLst>
              <p:ext uri="{D42A27DB-BD31-4B8C-83A1-F6EECF244321}">
                <p14:modId xmlns:p14="http://schemas.microsoft.com/office/powerpoint/2010/main" val="3103311576"/>
              </p:ext>
            </p:extLst>
          </p:nvPr>
        </p:nvGraphicFramePr>
        <p:xfrm>
          <a:off x="7515688" y="1323399"/>
          <a:ext cx="4227295" cy="4748214"/>
        </p:xfrm>
        <a:graphic>
          <a:graphicData uri="http://schemas.openxmlformats.org/drawingml/2006/table">
            <a:tbl>
              <a:tblPr firstRow="1">
                <a:tableStyleId>{7E9639D4-E3E2-4D34-9284-5A2195B3D0D7}</a:tableStyleId>
              </a:tblPr>
              <a:tblGrid>
                <a:gridCol w="1245778">
                  <a:extLst>
                    <a:ext uri="{9D8B030D-6E8A-4147-A177-3AD203B41FA5}">
                      <a16:colId xmlns:a16="http://schemas.microsoft.com/office/drawing/2014/main" val="20000"/>
                    </a:ext>
                  </a:extLst>
                </a:gridCol>
                <a:gridCol w="1124125">
                  <a:extLst>
                    <a:ext uri="{9D8B030D-6E8A-4147-A177-3AD203B41FA5}">
                      <a16:colId xmlns:a16="http://schemas.microsoft.com/office/drawing/2014/main" val="20001"/>
                    </a:ext>
                  </a:extLst>
                </a:gridCol>
                <a:gridCol w="954337">
                  <a:extLst>
                    <a:ext uri="{9D8B030D-6E8A-4147-A177-3AD203B41FA5}">
                      <a16:colId xmlns:a16="http://schemas.microsoft.com/office/drawing/2014/main" val="20002"/>
                    </a:ext>
                  </a:extLst>
                </a:gridCol>
                <a:gridCol w="903055">
                  <a:extLst>
                    <a:ext uri="{9D8B030D-6E8A-4147-A177-3AD203B41FA5}">
                      <a16:colId xmlns:a16="http://schemas.microsoft.com/office/drawing/2014/main" val="20003"/>
                    </a:ext>
                  </a:extLst>
                </a:gridCol>
              </a:tblGrid>
              <a:tr h="523622">
                <a:tc>
                  <a:txBody>
                    <a:bodyPr/>
                    <a:lstStyle/>
                    <a:p>
                      <a:pPr algn="ctr" fontAlgn="ctr"/>
                      <a:r>
                        <a:rPr lang="en-US" sz="1400" u="none" strike="noStrike" dirty="0">
                          <a:effectLst/>
                        </a:rPr>
                        <a:t>Hair Color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GPA</a:t>
                      </a:r>
                      <a:endParaRPr lang="en-US" sz="1400" b="0" i="0" u="none" strike="noStrike" dirty="0">
                        <a:solidFill>
                          <a:schemeClr val="bg1"/>
                        </a:solidFill>
                        <a:effectLst/>
                        <a:latin typeface="Garamond" panose="02020404030301010803" pitchFamily="18" charset="0"/>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Gender</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Grade</a:t>
                      </a:r>
                      <a:endParaRPr lang="en-US" sz="1400" b="1" i="0" u="none" strike="noStrike" dirty="0">
                        <a:solidFill>
                          <a:schemeClr val="bg1"/>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0"/>
                  </a:ext>
                </a:extLst>
              </a:tr>
              <a:tr h="264037">
                <a:tc>
                  <a:txBody>
                    <a:bodyPr/>
                    <a:lstStyle/>
                    <a:p>
                      <a:pPr algn="ctr" fontAlgn="ctr"/>
                      <a:r>
                        <a:rPr lang="en-US" sz="1400" u="none" strike="noStrike" dirty="0">
                          <a:effectLst/>
                        </a:rPr>
                        <a:t>Red</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1"/>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2"/>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B</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3"/>
                  </a:ext>
                </a:extLst>
              </a:tr>
              <a:tr h="264037">
                <a:tc>
                  <a:txBody>
                    <a:bodyPr/>
                    <a:lstStyle/>
                    <a:p>
                      <a:pPr algn="ctr" fontAlgn="ctr"/>
                      <a:r>
                        <a:rPr lang="en-US" sz="1400" u="none" strike="noStrike" dirty="0">
                          <a:effectLst/>
                        </a:rPr>
                        <a:t>Black</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A</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4"/>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5"/>
                  </a:ext>
                </a:extLst>
              </a:tr>
              <a:tr h="264037">
                <a:tc>
                  <a:txBody>
                    <a:bodyPr/>
                    <a:lstStyle/>
                    <a:p>
                      <a:pPr algn="ctr" fontAlgn="ctr"/>
                      <a:r>
                        <a:rPr lang="en-US" sz="1400" u="none" strike="noStrike" dirty="0">
                          <a:effectLst/>
                        </a:rPr>
                        <a:t>Brown</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a:effectLst/>
                        </a:rPr>
                        <a:t> </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6"/>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7"/>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2.9</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8"/>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3.3</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B</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09"/>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4.0</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0"/>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1"/>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3.4</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C</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2"/>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 </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3"/>
                  </a:ext>
                </a:extLst>
              </a:tr>
              <a:tr h="264037">
                <a:tc>
                  <a:txBody>
                    <a:bodyPr/>
                    <a:lstStyle/>
                    <a:p>
                      <a:pPr algn="ctr" fontAlgn="ctr"/>
                      <a:r>
                        <a:rPr lang="en-US" sz="1400" u="none" strike="noStrike">
                          <a:effectLst/>
                        </a:rPr>
                        <a:t>Red</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F</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4"/>
                  </a:ext>
                </a:extLst>
              </a:tr>
              <a:tr h="264037">
                <a:tc>
                  <a:txBody>
                    <a:bodyPr/>
                    <a:lstStyle/>
                    <a:p>
                      <a:pPr algn="ctr" fontAlgn="ctr"/>
                      <a:r>
                        <a:rPr lang="en-US" sz="1400" u="none" strike="noStrike">
                          <a:effectLst/>
                        </a:rPr>
                        <a:t>Brown</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3.8</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a:effectLst/>
                        </a:rPr>
                        <a:t>M</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5"/>
                  </a:ext>
                </a:extLst>
              </a:tr>
              <a:tr h="264037">
                <a:tc>
                  <a:txBody>
                    <a:bodyPr/>
                    <a:lstStyle/>
                    <a:p>
                      <a:pPr algn="ctr" fontAlgn="ctr"/>
                      <a:r>
                        <a:rPr lang="en-US" sz="1400" u="none" strike="noStrike">
                          <a:effectLst/>
                        </a:rPr>
                        <a:t>Black</a:t>
                      </a:r>
                      <a:endParaRPr lang="en-US" sz="1400" b="0" i="0" u="none" strike="noStrike">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3.67</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solidFill>
                      <a:schemeClr val="accent3">
                        <a:lumMod val="20000"/>
                        <a:lumOff val="80000"/>
                      </a:schemeClr>
                    </a:solidFill>
                  </a:tcPr>
                </a:tc>
                <a:tc>
                  <a:txBody>
                    <a:bodyPr/>
                    <a:lstStyle/>
                    <a:p>
                      <a:pPr algn="ctr" fontAlgn="ctr"/>
                      <a:r>
                        <a:rPr lang="en-US" sz="1400" u="none" strike="noStrike" dirty="0">
                          <a:effectLst/>
                        </a:rPr>
                        <a:t>M</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tc>
                  <a:txBody>
                    <a:bodyPr/>
                    <a:lstStyle/>
                    <a:p>
                      <a:pPr algn="ctr" fontAlgn="ctr"/>
                      <a:r>
                        <a:rPr lang="en-US" sz="1400" u="none" strike="noStrike" dirty="0">
                          <a:effectLst/>
                        </a:rPr>
                        <a:t>A</a:t>
                      </a:r>
                      <a:endParaRPr lang="en-US" sz="1400" b="0" i="0" u="none" strike="noStrike" dirty="0">
                        <a:solidFill>
                          <a:srgbClr val="000000"/>
                        </a:solidFill>
                        <a:effectLst/>
                        <a:latin typeface="Adobe Arabic" panose="02040503050201020203" pitchFamily="18" charset="-78"/>
                        <a:cs typeface="Adobe Arabic" panose="02040503050201020203" pitchFamily="18" charset="-78"/>
                      </a:endParaRPr>
                    </a:p>
                  </a:txBody>
                  <a:tcPr marL="3659" marR="3659" marT="3659"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972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58</a:t>
            </a:fld>
            <a:endParaRPr lang="en-US"/>
          </a:p>
        </p:txBody>
      </p:sp>
      <p:pic>
        <p:nvPicPr>
          <p:cNvPr id="7" name="Picture 6"/>
          <p:cNvPicPr>
            <a:picLocks noChangeAspect="1"/>
          </p:cNvPicPr>
          <p:nvPr/>
        </p:nvPicPr>
        <p:blipFill>
          <a:blip r:embed="rId2"/>
          <a:stretch>
            <a:fillRect/>
          </a:stretch>
        </p:blipFill>
        <p:spPr>
          <a:xfrm>
            <a:off x="5740924" y="965203"/>
            <a:ext cx="4267199" cy="5760718"/>
          </a:xfrm>
          <a:prstGeom prst="rect">
            <a:avLst/>
          </a:prstGeom>
        </p:spPr>
      </p:pic>
      <p:sp>
        <p:nvSpPr>
          <p:cNvPr id="8" name="Title 1"/>
          <p:cNvSpPr>
            <a:spLocks noGrp="1"/>
          </p:cNvSpPr>
          <p:nvPr>
            <p:ph type="title"/>
          </p:nvPr>
        </p:nvSpPr>
        <p:spPr>
          <a:xfrm>
            <a:off x="402056" y="5547152"/>
            <a:ext cx="7959777" cy="1041816"/>
          </a:xfrm>
        </p:spPr>
        <p:txBody>
          <a:bodyPr>
            <a:normAutofit/>
          </a:bodyPr>
          <a:lstStyle/>
          <a:p>
            <a:r>
              <a:rPr lang="en-US" dirty="0"/>
              <a:t>Handling </a:t>
            </a:r>
            <a:r>
              <a:rPr lang="en-US" dirty="0">
                <a:solidFill>
                  <a:srgbClr val="215C4E"/>
                </a:solidFill>
              </a:rPr>
              <a:t>Missing Data </a:t>
            </a:r>
            <a:r>
              <a:rPr lang="mr-IN" dirty="0">
                <a:solidFill>
                  <a:srgbClr val="215C4E"/>
                </a:solidFill>
              </a:rPr>
              <a:t>…</a:t>
            </a:r>
            <a:r>
              <a:rPr lang="en-US" dirty="0">
                <a:solidFill>
                  <a:srgbClr val="215C4E"/>
                </a:solidFill>
              </a:rPr>
              <a:t> </a:t>
            </a:r>
          </a:p>
        </p:txBody>
      </p:sp>
    </p:spTree>
    <p:extLst>
      <p:ext uri="{BB962C8B-B14F-4D97-AF65-F5344CB8AC3E}">
        <p14:creationId xmlns:p14="http://schemas.microsoft.com/office/powerpoint/2010/main" val="2419701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solidFill>
                  <a:srgbClr val="215C4E"/>
                </a:solidFill>
              </a:rPr>
              <a:t>Mean Imputation: </a:t>
            </a:r>
            <a:r>
              <a:rPr lang="en-US" dirty="0"/>
              <a:t>imputing the </a:t>
            </a:r>
            <a:r>
              <a:rPr lang="en-US" dirty="0">
                <a:solidFill>
                  <a:schemeClr val="tx2"/>
                </a:solidFill>
              </a:rPr>
              <a:t>average</a:t>
            </a:r>
            <a:r>
              <a:rPr lang="en-US" dirty="0"/>
              <a:t> from observed cases for all missing values of a variable.</a:t>
            </a:r>
          </a:p>
          <a:p>
            <a:endParaRPr lang="en-US" dirty="0"/>
          </a:p>
          <a:p>
            <a:r>
              <a:rPr lang="en-US" b="1" dirty="0">
                <a:solidFill>
                  <a:srgbClr val="215C4E"/>
                </a:solidFill>
              </a:rPr>
              <a:t>Hot-deck Imputation: </a:t>
            </a:r>
            <a:r>
              <a:rPr lang="en-US" dirty="0"/>
              <a:t>imputing a value from another subject, or “donor,” that is most like the subject in terms of observed variables.</a:t>
            </a:r>
          </a:p>
          <a:p>
            <a:pPr lvl="1"/>
            <a:r>
              <a:rPr lang="en-US" b="0" dirty="0"/>
              <a:t>Last observation carried forward (LOCF): order the dataset somehow and then fill in a missing value with its neighbor.</a:t>
            </a:r>
          </a:p>
          <a:p>
            <a:pPr lvl="1"/>
            <a:r>
              <a:rPr lang="en-US" dirty="0"/>
              <a:t>E.g., In evaluations of interventions where pre-treatment measures of the outcome variable are also recorded, a strategy that is sometimes used is to replace missing outcome values with the pre-treatment measure.</a:t>
            </a:r>
            <a:endParaRPr lang="en-US" b="0" dirty="0"/>
          </a:p>
          <a:p>
            <a:endParaRPr lang="en-US" dirty="0">
              <a:solidFill>
                <a:schemeClr val="tx2"/>
              </a:solidFill>
            </a:endParaRPr>
          </a:p>
          <a:p>
            <a:r>
              <a:rPr lang="en-US" b="1" dirty="0">
                <a:solidFill>
                  <a:srgbClr val="215C4E"/>
                </a:solidFill>
              </a:rPr>
              <a:t>Cold-deck Imputation:</a:t>
            </a:r>
            <a:r>
              <a:rPr lang="en-US" dirty="0"/>
              <a:t> bring in other datasets.</a:t>
            </a:r>
          </a:p>
          <a:p>
            <a:r>
              <a:rPr lang="en-US" dirty="0"/>
              <a:t>Old and Busted:</a:t>
            </a:r>
          </a:p>
          <a:p>
            <a:pPr lvl="1"/>
            <a:r>
              <a:rPr lang="en-US" b="0" dirty="0"/>
              <a:t>All fundamentally impose too much precision.</a:t>
            </a:r>
          </a:p>
          <a:p>
            <a:pPr lvl="1"/>
            <a:r>
              <a:rPr lang="en-US" b="0" dirty="0"/>
              <a:t>Have uncertainty over what unobserved values actually are.</a:t>
            </a:r>
          </a:p>
          <a:p>
            <a:pPr lvl="1"/>
            <a:r>
              <a:rPr lang="en-US" b="0" dirty="0"/>
              <a:t>Developed before cheap computation.</a:t>
            </a:r>
          </a:p>
        </p:txBody>
      </p:sp>
      <p:sp>
        <p:nvSpPr>
          <p:cNvPr id="6" name="Title 5">
            <a:extLst>
              <a:ext uri="{FF2B5EF4-FFF2-40B4-BE49-F238E27FC236}">
                <a16:creationId xmlns:a16="http://schemas.microsoft.com/office/drawing/2014/main" id="{63C4BC85-6386-1A41-9D40-9B630583BDB6}"/>
              </a:ext>
            </a:extLst>
          </p:cNvPr>
          <p:cNvSpPr>
            <a:spLocks noGrp="1"/>
          </p:cNvSpPr>
          <p:nvPr>
            <p:ph type="title"/>
          </p:nvPr>
        </p:nvSpPr>
        <p:spPr/>
        <p:txBody>
          <a:bodyPr/>
          <a:lstStyle/>
          <a:p>
            <a:r>
              <a:rPr lang="en-US" dirty="0"/>
              <a:t>Single Imputation</a:t>
            </a:r>
          </a:p>
        </p:txBody>
      </p:sp>
    </p:spTree>
    <p:extLst>
      <p:ext uri="{BB962C8B-B14F-4D97-AF65-F5344CB8AC3E}">
        <p14:creationId xmlns:p14="http://schemas.microsoft.com/office/powerpoint/2010/main" val="7101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Question</a:t>
            </a:r>
          </a:p>
        </p:txBody>
      </p:sp>
      <p:sp>
        <p:nvSpPr>
          <p:cNvPr id="3" name="Content Placeholder 2"/>
          <p:cNvSpPr>
            <a:spLocks noGrp="1"/>
          </p:cNvSpPr>
          <p:nvPr>
            <p:ph idx="1"/>
          </p:nvPr>
        </p:nvSpPr>
        <p:spPr>
          <a:xfrm>
            <a:off x="609600" y="1803788"/>
            <a:ext cx="6361216" cy="4322377"/>
          </a:xfrm>
        </p:spPr>
        <p:txBody>
          <a:bodyPr/>
          <a:lstStyle/>
          <a:p>
            <a:r>
              <a:rPr lang="en-US" b="1" dirty="0">
                <a:solidFill>
                  <a:srgbClr val="215C4E"/>
                </a:solidFill>
              </a:rPr>
              <a:t>Why is the data missing?</a:t>
            </a:r>
          </a:p>
          <a:p>
            <a:pPr lvl="1"/>
            <a:r>
              <a:rPr lang="en-US" b="0" dirty="0"/>
              <a:t>What mechanism is it that contributes to, or is associated with, the probability of a data point being absent?</a:t>
            </a:r>
          </a:p>
          <a:p>
            <a:pPr lvl="1"/>
            <a:r>
              <a:rPr lang="en-US" b="0" dirty="0"/>
              <a:t>Can it be explained by our observed data or not?</a:t>
            </a:r>
          </a:p>
          <a:p>
            <a:pPr lvl="1"/>
            <a:endParaRPr lang="en-US" dirty="0"/>
          </a:p>
          <a:p>
            <a:pPr lvl="1"/>
            <a:endParaRPr lang="en-US" b="0" dirty="0"/>
          </a:p>
          <a:p>
            <a:r>
              <a:rPr lang="en-US" dirty="0"/>
              <a:t>The answers drastically affect what we can ultimately do to compensate for the missing-ness</a:t>
            </a:r>
          </a:p>
        </p:txBody>
      </p:sp>
      <p:sp>
        <p:nvSpPr>
          <p:cNvPr id="6" name="TextBox 5"/>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6575" y="2165349"/>
            <a:ext cx="2709472" cy="2709472"/>
          </a:xfrm>
          <a:prstGeom prst="rect">
            <a:avLst/>
          </a:prstGeom>
        </p:spPr>
      </p:pic>
    </p:spTree>
    <p:extLst>
      <p:ext uri="{BB962C8B-B14F-4D97-AF65-F5344CB8AC3E}">
        <p14:creationId xmlns:p14="http://schemas.microsoft.com/office/powerpoint/2010/main" val="24276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803788"/>
            <a:ext cx="4257040"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
        <p:nvSpPr>
          <p:cNvPr id="6" name="Title 5">
            <a:extLst>
              <a:ext uri="{FF2B5EF4-FFF2-40B4-BE49-F238E27FC236}">
                <a16:creationId xmlns:a16="http://schemas.microsoft.com/office/drawing/2014/main" id="{5EE42A82-9DD6-7541-A580-7AF1C9119289}"/>
              </a:ext>
            </a:extLst>
          </p:cNvPr>
          <p:cNvSpPr>
            <a:spLocks noGrp="1"/>
          </p:cNvSpPr>
          <p:nvPr>
            <p:ph type="title"/>
          </p:nvPr>
        </p:nvSpPr>
        <p:spPr/>
        <p:txBody>
          <a:bodyPr/>
          <a:lstStyle/>
          <a:p>
            <a:r>
              <a:rPr lang="en-US" dirty="0"/>
              <a:t>Multiple Imputation</a:t>
            </a:r>
          </a:p>
        </p:txBody>
      </p:sp>
    </p:spTree>
    <p:extLst>
      <p:ext uri="{BB962C8B-B14F-4D97-AF65-F5344CB8AC3E}">
        <p14:creationId xmlns:p14="http://schemas.microsoft.com/office/powerpoint/2010/main" val="7588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gnetic Disk 6"/>
          <p:cNvSpPr/>
          <p:nvPr/>
        </p:nvSpPr>
        <p:spPr>
          <a:xfrm>
            <a:off x="4360984" y="2578471"/>
            <a:ext cx="1710457" cy="1909224"/>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Incomplete data</a:t>
            </a:r>
          </a:p>
        </p:txBody>
      </p:sp>
      <p:grpSp>
        <p:nvGrpSpPr>
          <p:cNvPr id="80" name="Group 79"/>
          <p:cNvGrpSpPr/>
          <p:nvPr/>
        </p:nvGrpSpPr>
        <p:grpSpPr>
          <a:xfrm>
            <a:off x="9660730" y="1970348"/>
            <a:ext cx="2380677" cy="2714162"/>
            <a:chOff x="6146850" y="2173574"/>
            <a:chExt cx="2555825" cy="2876862"/>
          </a:xfrm>
        </p:grpSpPr>
        <p:sp>
          <p:nvSpPr>
            <p:cNvPr id="8" name="Magnetic Disk 7"/>
            <p:cNvSpPr/>
            <p:nvPr/>
          </p:nvSpPr>
          <p:spPr>
            <a:xfrm>
              <a:off x="6866379" y="2818151"/>
              <a:ext cx="1836296" cy="202367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Pooled results</a:t>
              </a:r>
            </a:p>
          </p:txBody>
        </p:sp>
        <p:cxnSp>
          <p:nvCxnSpPr>
            <p:cNvPr id="34" name="Straight Arrow Connector 33"/>
            <p:cNvCxnSpPr>
              <a:stCxn id="31" idx="6"/>
              <a:endCxn id="8" idx="2"/>
            </p:cNvCxnSpPr>
            <p:nvPr/>
          </p:nvCxnSpPr>
          <p:spPr>
            <a:xfrm>
              <a:off x="6176830" y="2173574"/>
              <a:ext cx="689549" cy="1656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2" idx="6"/>
              <a:endCxn id="8" idx="2"/>
            </p:cNvCxnSpPr>
            <p:nvPr/>
          </p:nvCxnSpPr>
          <p:spPr>
            <a:xfrm>
              <a:off x="6176830" y="3177915"/>
              <a:ext cx="689549" cy="652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8" idx="2"/>
            </p:cNvCxnSpPr>
            <p:nvPr/>
          </p:nvCxnSpPr>
          <p:spPr>
            <a:xfrm>
              <a:off x="6146852" y="3681335"/>
              <a:ext cx="719527" cy="1486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3" idx="6"/>
              <a:endCxn id="8" idx="2"/>
            </p:cNvCxnSpPr>
            <p:nvPr/>
          </p:nvCxnSpPr>
          <p:spPr>
            <a:xfrm flipV="1">
              <a:off x="6176829" y="3829987"/>
              <a:ext cx="689550" cy="1220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8" idx="2"/>
            </p:cNvCxnSpPr>
            <p:nvPr/>
          </p:nvCxnSpPr>
          <p:spPr>
            <a:xfrm flipV="1">
              <a:off x="6146850" y="3829987"/>
              <a:ext cx="719529" cy="860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8" idx="2"/>
            </p:cNvCxnSpPr>
            <p:nvPr/>
          </p:nvCxnSpPr>
          <p:spPr>
            <a:xfrm flipV="1">
              <a:off x="6146851" y="3829987"/>
              <a:ext cx="719528" cy="356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5" name="Group 74"/>
          <p:cNvGrpSpPr/>
          <p:nvPr/>
        </p:nvGrpSpPr>
        <p:grpSpPr>
          <a:xfrm>
            <a:off x="6071441" y="1630931"/>
            <a:ext cx="1312512" cy="3392996"/>
            <a:chOff x="2293496" y="1813810"/>
            <a:chExt cx="1409074" cy="3596389"/>
          </a:xfrm>
        </p:grpSpPr>
        <p:sp>
          <p:nvSpPr>
            <p:cNvPr id="9" name="Oval 8"/>
            <p:cNvSpPr/>
            <p:nvPr/>
          </p:nvSpPr>
          <p:spPr>
            <a:xfrm>
              <a:off x="298304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1</a:t>
              </a:r>
            </a:p>
          </p:txBody>
        </p:sp>
        <p:sp>
          <p:nvSpPr>
            <p:cNvPr id="11" name="Oval 10"/>
            <p:cNvSpPr/>
            <p:nvPr/>
          </p:nvSpPr>
          <p:spPr>
            <a:xfrm>
              <a:off x="298304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t>
              </a:r>
              <a:r>
                <a:rPr lang="en-US" baseline="-25000" dirty="0"/>
                <a:t>2</a:t>
              </a:r>
            </a:p>
          </p:txBody>
        </p:sp>
        <p:sp>
          <p:nvSpPr>
            <p:cNvPr id="12" name="Oval 11"/>
            <p:cNvSpPr/>
            <p:nvPr/>
          </p:nvSpPr>
          <p:spPr>
            <a:xfrm>
              <a:off x="298304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a:t>
              </a:r>
              <a:r>
                <a:rPr lang="en-US" baseline="-25000" dirty="0" err="1"/>
                <a:t>N</a:t>
              </a:r>
              <a:endParaRPr lang="en-US" baseline="-25000" dirty="0"/>
            </a:p>
          </p:txBody>
        </p:sp>
        <p:cxnSp>
          <p:nvCxnSpPr>
            <p:cNvPr id="14" name="Straight Arrow Connector 13"/>
            <p:cNvCxnSpPr>
              <a:stCxn id="7" idx="4"/>
              <a:endCxn id="9" idx="2"/>
            </p:cNvCxnSpPr>
            <p:nvPr/>
          </p:nvCxnSpPr>
          <p:spPr>
            <a:xfrm flipV="1">
              <a:off x="2293496" y="2173574"/>
              <a:ext cx="689547" cy="165641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6" name="Straight Arrow Connector 15"/>
            <p:cNvCxnSpPr>
              <a:stCxn id="7" idx="4"/>
              <a:endCxn id="11" idx="2"/>
            </p:cNvCxnSpPr>
            <p:nvPr/>
          </p:nvCxnSpPr>
          <p:spPr>
            <a:xfrm flipV="1">
              <a:off x="2293496" y="3177915"/>
              <a:ext cx="689547" cy="65207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9" name="Straight Arrow Connector 18"/>
            <p:cNvCxnSpPr>
              <a:stCxn id="7" idx="4"/>
              <a:endCxn id="12" idx="2"/>
            </p:cNvCxnSpPr>
            <p:nvPr/>
          </p:nvCxnSpPr>
          <p:spPr>
            <a:xfrm>
              <a:off x="2293496" y="3829987"/>
              <a:ext cx="689546" cy="122044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2" name="Straight Arrow Connector 21"/>
            <p:cNvCxnSpPr>
              <a:stCxn id="7" idx="4"/>
            </p:cNvCxnSpPr>
            <p:nvPr/>
          </p:nvCxnSpPr>
          <p:spPr>
            <a:xfrm>
              <a:off x="2293496" y="3829987"/>
              <a:ext cx="689546" cy="71203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24"/>
            <p:cNvCxnSpPr>
              <a:stCxn id="7" idx="4"/>
            </p:cNvCxnSpPr>
            <p:nvPr/>
          </p:nvCxnSpPr>
          <p:spPr>
            <a:xfrm>
              <a:off x="2293496" y="3829987"/>
              <a:ext cx="689546" cy="284814"/>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8" name="Straight Arrow Connector 27"/>
            <p:cNvCxnSpPr>
              <a:stCxn id="7" idx="4"/>
            </p:cNvCxnSpPr>
            <p:nvPr/>
          </p:nvCxnSpPr>
          <p:spPr>
            <a:xfrm flipV="1">
              <a:off x="2293496" y="3681335"/>
              <a:ext cx="689546" cy="148652"/>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6" name="Group 65"/>
            <p:cNvGrpSpPr/>
            <p:nvPr/>
          </p:nvGrpSpPr>
          <p:grpSpPr>
            <a:xfrm>
              <a:off x="3253304" y="3729243"/>
              <a:ext cx="179002" cy="768612"/>
              <a:chOff x="3950791" y="4003255"/>
              <a:chExt cx="179002" cy="768612"/>
            </a:xfrm>
          </p:grpSpPr>
          <p:sp>
            <p:nvSpPr>
              <p:cNvPr id="63" name="Oval 62"/>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nvGrpSpPr>
          <p:cNvPr id="79" name="Group 78"/>
          <p:cNvGrpSpPr/>
          <p:nvPr/>
        </p:nvGrpSpPr>
        <p:grpSpPr>
          <a:xfrm>
            <a:off x="7383951" y="1630931"/>
            <a:ext cx="2304704" cy="3392996"/>
            <a:chOff x="3702568" y="1813810"/>
            <a:chExt cx="2474262" cy="3596389"/>
          </a:xfrm>
        </p:grpSpPr>
        <p:sp>
          <p:nvSpPr>
            <p:cNvPr id="31" name="Oval 30"/>
            <p:cNvSpPr/>
            <p:nvPr/>
          </p:nvSpPr>
          <p:spPr>
            <a:xfrm>
              <a:off x="5457303" y="1813810"/>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1</a:t>
              </a:r>
            </a:p>
          </p:txBody>
        </p:sp>
        <p:sp>
          <p:nvSpPr>
            <p:cNvPr id="32" name="Oval 31"/>
            <p:cNvSpPr/>
            <p:nvPr/>
          </p:nvSpPr>
          <p:spPr>
            <a:xfrm>
              <a:off x="5457303" y="2818151"/>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r>
                <a:rPr lang="en-US" baseline="-25000" dirty="0"/>
                <a:t>2</a:t>
              </a:r>
            </a:p>
          </p:txBody>
        </p:sp>
        <p:sp>
          <p:nvSpPr>
            <p:cNvPr id="33" name="Oval 32"/>
            <p:cNvSpPr/>
            <p:nvPr/>
          </p:nvSpPr>
          <p:spPr>
            <a:xfrm>
              <a:off x="5457302" y="4690672"/>
              <a:ext cx="719527" cy="71952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a:t>
              </a:r>
              <a:r>
                <a:rPr lang="en-US" baseline="-25000" dirty="0" err="1"/>
                <a:t>N</a:t>
              </a:r>
              <a:endParaRPr lang="en-US" baseline="-25000" dirty="0"/>
            </a:p>
          </p:txBody>
        </p:sp>
        <p:cxnSp>
          <p:nvCxnSpPr>
            <p:cNvPr id="54" name="Straight Arrow Connector 53"/>
            <p:cNvCxnSpPr>
              <a:stCxn id="9" idx="6"/>
              <a:endCxn id="31" idx="2"/>
            </p:cNvCxnSpPr>
            <p:nvPr/>
          </p:nvCxnSpPr>
          <p:spPr>
            <a:xfrm>
              <a:off x="3702570" y="2173574"/>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57" name="Straight Arrow Connector 56"/>
            <p:cNvCxnSpPr>
              <a:stCxn id="11" idx="6"/>
              <a:endCxn id="32" idx="2"/>
            </p:cNvCxnSpPr>
            <p:nvPr/>
          </p:nvCxnSpPr>
          <p:spPr>
            <a:xfrm>
              <a:off x="3702570" y="3177915"/>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a:stCxn id="12" idx="6"/>
              <a:endCxn id="33" idx="2"/>
            </p:cNvCxnSpPr>
            <p:nvPr/>
          </p:nvCxnSpPr>
          <p:spPr>
            <a:xfrm>
              <a:off x="3702569" y="505043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nvGrpSpPr>
            <p:cNvPr id="68" name="Group 67"/>
            <p:cNvGrpSpPr/>
            <p:nvPr/>
          </p:nvGrpSpPr>
          <p:grpSpPr>
            <a:xfrm>
              <a:off x="5727565" y="3729243"/>
              <a:ext cx="179002" cy="768612"/>
              <a:chOff x="3950791" y="4003255"/>
              <a:chExt cx="179002" cy="768612"/>
            </a:xfrm>
          </p:grpSpPr>
          <p:sp>
            <p:nvSpPr>
              <p:cNvPr id="69" name="Oval 68"/>
              <p:cNvSpPr/>
              <p:nvPr/>
            </p:nvSpPr>
            <p:spPr>
              <a:xfrm>
                <a:off x="3950791" y="400325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3950791" y="4298060"/>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3950791" y="4592865"/>
                <a:ext cx="179002" cy="17900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72" name="Straight Arrow Connector 71"/>
            <p:cNvCxnSpPr/>
            <p:nvPr/>
          </p:nvCxnSpPr>
          <p:spPr>
            <a:xfrm>
              <a:off x="3702568" y="3821243"/>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a:off x="3702568" y="4113549"/>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a:off x="3702568" y="4402106"/>
              <a:ext cx="1754733"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sp>
        <p:nvSpPr>
          <p:cNvPr id="77" name="TextBox 76"/>
          <p:cNvSpPr txBox="1"/>
          <p:nvPr/>
        </p:nvSpPr>
        <p:spPr>
          <a:xfrm>
            <a:off x="5945772" y="5225871"/>
            <a:ext cx="2206139" cy="348444"/>
          </a:xfrm>
          <a:prstGeom prst="rect">
            <a:avLst/>
          </a:prstGeom>
          <a:noFill/>
        </p:spPr>
        <p:txBody>
          <a:bodyPr wrap="square" rtlCol="0">
            <a:spAutoFit/>
          </a:bodyPr>
          <a:lstStyle/>
          <a:p>
            <a:pPr algn="ctr"/>
            <a:r>
              <a:rPr lang="en-US" dirty="0"/>
              <a:t>Impute N times</a:t>
            </a:r>
          </a:p>
        </p:txBody>
      </p:sp>
      <p:sp>
        <p:nvSpPr>
          <p:cNvPr id="78" name="TextBox 77"/>
          <p:cNvSpPr txBox="1"/>
          <p:nvPr/>
        </p:nvSpPr>
        <p:spPr>
          <a:xfrm>
            <a:off x="8250474" y="5225872"/>
            <a:ext cx="2206139" cy="609778"/>
          </a:xfrm>
          <a:prstGeom prst="rect">
            <a:avLst/>
          </a:prstGeom>
          <a:noFill/>
        </p:spPr>
        <p:txBody>
          <a:bodyPr wrap="square" rtlCol="0">
            <a:spAutoFit/>
          </a:bodyPr>
          <a:lstStyle/>
          <a:p>
            <a:pPr algn="ctr"/>
            <a:r>
              <a:rPr lang="en-US" dirty="0"/>
              <a:t>Analysis performed on each imputed set</a:t>
            </a:r>
          </a:p>
        </p:txBody>
      </p:sp>
      <p:sp>
        <p:nvSpPr>
          <p:cNvPr id="5" name="Title 4">
            <a:extLst>
              <a:ext uri="{FF2B5EF4-FFF2-40B4-BE49-F238E27FC236}">
                <a16:creationId xmlns:a16="http://schemas.microsoft.com/office/drawing/2014/main" id="{605329AE-360E-7642-8865-673C5B49E1B5}"/>
              </a:ext>
            </a:extLst>
          </p:cNvPr>
          <p:cNvSpPr>
            <a:spLocks noGrp="1"/>
          </p:cNvSpPr>
          <p:nvPr>
            <p:ph type="title"/>
          </p:nvPr>
        </p:nvSpPr>
        <p:spPr/>
        <p:txBody>
          <a:bodyPr/>
          <a:lstStyle/>
          <a:p>
            <a:r>
              <a:rPr lang="en-US" dirty="0"/>
              <a:t>Multiple Imputation</a:t>
            </a:r>
          </a:p>
        </p:txBody>
      </p:sp>
      <p:sp>
        <p:nvSpPr>
          <p:cNvPr id="50" name="Content Placeholder 2">
            <a:extLst>
              <a:ext uri="{FF2B5EF4-FFF2-40B4-BE49-F238E27FC236}">
                <a16:creationId xmlns:a16="http://schemas.microsoft.com/office/drawing/2014/main" id="{B12D329F-CB00-AA41-B41B-C465F3133EE7}"/>
              </a:ext>
            </a:extLst>
          </p:cNvPr>
          <p:cNvSpPr>
            <a:spLocks noGrp="1"/>
          </p:cNvSpPr>
          <p:nvPr>
            <p:ph idx="1"/>
          </p:nvPr>
        </p:nvSpPr>
        <p:spPr>
          <a:xfrm>
            <a:off x="609600" y="1803788"/>
            <a:ext cx="3625715" cy="4322377"/>
          </a:xfrm>
        </p:spPr>
        <p:txBody>
          <a:bodyPr/>
          <a:lstStyle/>
          <a:p>
            <a:r>
              <a:rPr lang="en-US" dirty="0"/>
              <a:t>Developed to deal with noise during imputation!</a:t>
            </a:r>
          </a:p>
          <a:p>
            <a:pPr lvl="1"/>
            <a:r>
              <a:rPr lang="en-US" b="0" dirty="0"/>
              <a:t>Impute once </a:t>
            </a:r>
            <a:r>
              <a:rPr lang="en-US" b="0" dirty="0">
                <a:sym typeface="Wingdings"/>
              </a:rPr>
              <a:t> </a:t>
            </a:r>
            <a:r>
              <a:rPr lang="en-US" b="0" dirty="0"/>
              <a:t>treats imputed value as observed.</a:t>
            </a:r>
          </a:p>
          <a:p>
            <a:endParaRPr lang="en-US" dirty="0"/>
          </a:p>
          <a:p>
            <a:r>
              <a:rPr lang="en-US" dirty="0"/>
              <a:t>We have uncertainty over what the observed value would have been</a:t>
            </a:r>
          </a:p>
          <a:p>
            <a:endParaRPr lang="en-US" dirty="0">
              <a:solidFill>
                <a:schemeClr val="tx2"/>
              </a:solidFill>
            </a:endParaRPr>
          </a:p>
          <a:p>
            <a:r>
              <a:rPr lang="en-US" b="1" dirty="0">
                <a:solidFill>
                  <a:srgbClr val="215C4E"/>
                </a:solidFill>
              </a:rPr>
              <a:t>Multiple Imputation:</a:t>
            </a:r>
            <a:r>
              <a:rPr lang="en-US" dirty="0"/>
              <a:t> generate several random values for each missing data point during imputation and pool the results!</a:t>
            </a:r>
          </a:p>
          <a:p>
            <a:endParaRPr lang="en-US" dirty="0"/>
          </a:p>
        </p:txBody>
      </p:sp>
    </p:spTree>
    <p:extLst>
      <p:ext uri="{BB962C8B-B14F-4D97-AF65-F5344CB8AC3E}">
        <p14:creationId xmlns:p14="http://schemas.microsoft.com/office/powerpoint/2010/main" val="3324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p:bldP spid="78" grpId="0"/>
      <p:bldP spid="5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Example</a:t>
            </a:r>
          </a:p>
        </p:txBody>
      </p:sp>
      <p:graphicFrame>
        <p:nvGraphicFramePr>
          <p:cNvPr id="6" name="Table 5"/>
          <p:cNvGraphicFramePr>
            <a:graphicFrameLocks noGrp="1"/>
          </p:cNvGraphicFramePr>
          <p:nvPr/>
        </p:nvGraphicFramePr>
        <p:xfrm>
          <a:off x="2853856" y="2507197"/>
          <a:ext cx="6096000" cy="17221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dirty="0">
                          <a:solidFill>
                            <a:schemeClr val="tx2"/>
                          </a:solidFill>
                        </a:rPr>
                        <a:t>?</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5" name="TextBox 4"/>
          <p:cNvSpPr txBox="1"/>
          <p:nvPr/>
        </p:nvSpPr>
        <p:spPr>
          <a:xfrm>
            <a:off x="2853857" y="4750532"/>
            <a:ext cx="6115987" cy="1015663"/>
          </a:xfrm>
          <a:prstGeom prst="rect">
            <a:avLst/>
          </a:prstGeom>
          <a:noFill/>
        </p:spPr>
        <p:txBody>
          <a:bodyPr wrap="square" rtlCol="0">
            <a:spAutoFit/>
          </a:bodyPr>
          <a:lstStyle/>
          <a:p>
            <a:r>
              <a:rPr lang="en-US" sz="2000" dirty="0"/>
              <a:t>Independent variable: X</a:t>
            </a:r>
          </a:p>
          <a:p>
            <a:r>
              <a:rPr lang="en-US" sz="2000" dirty="0"/>
              <a:t>Dependent variable: Y</a:t>
            </a:r>
          </a:p>
          <a:p>
            <a:r>
              <a:rPr lang="en-US" sz="2000" dirty="0"/>
              <a:t>We </a:t>
            </a:r>
            <a:r>
              <a:rPr lang="en-US" sz="2000" dirty="0">
                <a:solidFill>
                  <a:schemeClr val="tx2"/>
                </a:solidFill>
              </a:rPr>
              <a:t>assume</a:t>
            </a:r>
            <a:r>
              <a:rPr lang="en-US" sz="2000" dirty="0"/>
              <a:t> Y has a linear relationship with X</a:t>
            </a:r>
          </a:p>
        </p:txBody>
      </p:sp>
    </p:spTree>
    <p:extLst>
      <p:ext uri="{BB962C8B-B14F-4D97-AF65-F5344CB8AC3E}">
        <p14:creationId xmlns:p14="http://schemas.microsoft.com/office/powerpoint/2010/main" val="352362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Impute Some Data!</a:t>
            </a:r>
            <a:endParaRPr lang="en-US" dirty="0"/>
          </a:p>
        </p:txBody>
      </p:sp>
      <p:sp>
        <p:nvSpPr>
          <p:cNvPr id="11" name="Content Placeholder 10"/>
          <p:cNvSpPr>
            <a:spLocks noGrp="1"/>
          </p:cNvSpPr>
          <p:nvPr>
            <p:ph idx="1"/>
          </p:nvPr>
        </p:nvSpPr>
        <p:spPr/>
        <p:txBody>
          <a:bodyPr/>
          <a:lstStyle/>
          <a:p>
            <a:r>
              <a:rPr lang="en-US" dirty="0"/>
              <a:t>Use a predictive distribution of the missing values (how??):</a:t>
            </a:r>
          </a:p>
          <a:p>
            <a:pPr lvl="1"/>
            <a:r>
              <a:rPr lang="en-US" b="0" dirty="0"/>
              <a:t>Given the observed values, make random draws of the observed values and fill them in.</a:t>
            </a:r>
          </a:p>
          <a:p>
            <a:pPr lvl="1"/>
            <a:r>
              <a:rPr lang="en-US" b="0" dirty="0"/>
              <a:t>Do this N times and make N imputed datasets.</a:t>
            </a:r>
          </a:p>
          <a:p>
            <a:endParaRPr lang="en-US" dirty="0"/>
          </a:p>
        </p:txBody>
      </p:sp>
      <p:graphicFrame>
        <p:nvGraphicFramePr>
          <p:cNvPr id="12" name="Table 11"/>
          <p:cNvGraphicFramePr>
            <a:graphicFrameLocks noGrp="1"/>
          </p:cNvGraphicFramePr>
          <p:nvPr/>
        </p:nvGraphicFramePr>
        <p:xfrm>
          <a:off x="1981200"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6255895" y="3778007"/>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sp>
        <p:nvSpPr>
          <p:cNvPr id="14" name="TextBox 13"/>
          <p:cNvSpPr txBox="1"/>
          <p:nvPr/>
        </p:nvSpPr>
        <p:spPr>
          <a:xfrm>
            <a:off x="4277191" y="6491499"/>
            <a:ext cx="3537678" cy="369332"/>
          </a:xfrm>
          <a:prstGeom prst="rect">
            <a:avLst/>
          </a:prstGeom>
          <a:noFill/>
        </p:spPr>
        <p:txBody>
          <a:bodyPr wrap="square" rtlCol="0">
            <a:spAutoFit/>
          </a:bodyPr>
          <a:lstStyle/>
          <a:p>
            <a:pPr algn="ctr"/>
            <a:r>
              <a:rPr lang="en-US" dirty="0">
                <a:solidFill>
                  <a:schemeClr val="bg1">
                    <a:lumMod val="65000"/>
                  </a:schemeClr>
                </a:solidFill>
              </a:rPr>
              <a:t>For very large values of N=2 </a:t>
            </a:r>
            <a:r>
              <a:rPr lang="mr-IN" dirty="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08039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Inference with Multiple Imputation</a:t>
            </a:r>
          </a:p>
        </p:txBody>
      </p:sp>
      <p:sp>
        <p:nvSpPr>
          <p:cNvPr id="3" name="Content Placeholder 2"/>
          <p:cNvSpPr>
            <a:spLocks noGrp="1"/>
          </p:cNvSpPr>
          <p:nvPr>
            <p:ph idx="1"/>
          </p:nvPr>
        </p:nvSpPr>
        <p:spPr/>
        <p:txBody>
          <a:bodyPr/>
          <a:lstStyle/>
          <a:p>
            <a:r>
              <a:rPr lang="en-US" dirty="0"/>
              <a:t>Now that we have our imputed data sets, how do we make use of them?       ???????????</a:t>
            </a:r>
          </a:p>
          <a:p>
            <a:pPr lvl="1"/>
            <a:r>
              <a:rPr lang="en-US" b="0" dirty="0"/>
              <a:t>Analyze each of the </a:t>
            </a:r>
            <a:r>
              <a:rPr lang="en-US" b="1" dirty="0">
                <a:solidFill>
                  <a:srgbClr val="215C4E"/>
                </a:solidFill>
              </a:rPr>
              <a:t>separately. </a:t>
            </a:r>
          </a:p>
          <a:p>
            <a:endParaRPr lang="en-US" dirty="0"/>
          </a:p>
        </p:txBody>
      </p:sp>
      <p:graphicFrame>
        <p:nvGraphicFramePr>
          <p:cNvPr id="15" name="Table 14"/>
          <p:cNvGraphicFramePr>
            <a:graphicFrameLocks noGrp="1"/>
          </p:cNvGraphicFramePr>
          <p:nvPr/>
        </p:nvGraphicFramePr>
        <p:xfrm>
          <a:off x="1903751"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5.5</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8</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6178446" y="2968538"/>
          <a:ext cx="3769058" cy="1722120"/>
        </p:xfrm>
        <a:graphic>
          <a:graphicData uri="http://schemas.openxmlformats.org/drawingml/2006/table">
            <a:tbl>
              <a:tblPr firstRow="1" bandRow="1">
                <a:tableStyleId>{7E9639D4-E3E2-4D34-9284-5A2195B3D0D7}</a:tableStyleId>
              </a:tblPr>
              <a:tblGrid>
                <a:gridCol w="1884529">
                  <a:extLst>
                    <a:ext uri="{9D8B030D-6E8A-4147-A177-3AD203B41FA5}">
                      <a16:colId xmlns:a16="http://schemas.microsoft.com/office/drawing/2014/main" val="20000"/>
                    </a:ext>
                  </a:extLst>
                </a:gridCol>
                <a:gridCol w="1884529">
                  <a:extLst>
                    <a:ext uri="{9D8B030D-6E8A-4147-A177-3AD203B41FA5}">
                      <a16:colId xmlns:a16="http://schemas.microsoft.com/office/drawing/2014/main" val="20001"/>
                    </a:ext>
                  </a:extLst>
                </a:gridCol>
              </a:tblGrid>
              <a:tr h="278130">
                <a:tc>
                  <a:txBody>
                    <a:bodyPr/>
                    <a:lstStyle/>
                    <a:p>
                      <a:pPr algn="ctr"/>
                      <a:r>
                        <a:rPr lang="en-US" sz="1400" b="0" dirty="0"/>
                        <a:t>X</a:t>
                      </a:r>
                    </a:p>
                  </a:txBody>
                  <a:tcPr marL="68580" marR="68580" marT="34290" marB="34290"/>
                </a:tc>
                <a:tc>
                  <a:txBody>
                    <a:bodyPr/>
                    <a:lstStyle/>
                    <a:p>
                      <a:pPr algn="ctr"/>
                      <a:r>
                        <a:rPr lang="en-US" sz="1400" dirty="0"/>
                        <a:t>Y</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t>32</a:t>
                      </a:r>
                      <a:endParaRPr lang="en-US" sz="1400" b="0" dirty="0"/>
                    </a:p>
                  </a:txBody>
                  <a:tcPr marL="68580" marR="68580" marT="34290" marB="34290"/>
                </a:tc>
                <a:tc>
                  <a:txBody>
                    <a:bodyPr/>
                    <a:lstStyle/>
                    <a:p>
                      <a:pPr algn="ctr"/>
                      <a:r>
                        <a:rPr lang="en-US" sz="1400" dirty="0"/>
                        <a:t>2</a:t>
                      </a:r>
                    </a:p>
                  </a:txBody>
                  <a:tcPr marL="68580" marR="68580" marT="34290" marB="34290"/>
                </a:tc>
                <a:extLst>
                  <a:ext uri="{0D108BD9-81ED-4DB2-BD59-A6C34878D82A}">
                    <a16:rowId xmlns:a16="http://schemas.microsoft.com/office/drawing/2014/main" val="10001"/>
                  </a:ext>
                </a:extLst>
              </a:tr>
              <a:tr h="297180">
                <a:tc>
                  <a:txBody>
                    <a:bodyPr/>
                    <a:lstStyle/>
                    <a:p>
                      <a:pPr algn="ctr"/>
                      <a:r>
                        <a:rPr lang="en-US" sz="1400" dirty="0"/>
                        <a:t>43</a:t>
                      </a:r>
                    </a:p>
                  </a:txBody>
                  <a:tcPr marL="68580" marR="68580" marT="34290" marB="34290"/>
                </a:tc>
                <a:tc>
                  <a:txBody>
                    <a:bodyPr/>
                    <a:lstStyle/>
                    <a:p>
                      <a:pPr algn="ctr"/>
                      <a:r>
                        <a:rPr lang="en-US" sz="1500" b="0" dirty="0">
                          <a:solidFill>
                            <a:schemeClr val="tx2"/>
                          </a:solidFill>
                        </a:rPr>
                        <a:t>7.2</a:t>
                      </a:r>
                      <a:endParaRPr lang="en-US" sz="1500" b="1" dirty="0">
                        <a:solidFill>
                          <a:schemeClr val="tx2"/>
                        </a:solidFill>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t>56</a:t>
                      </a:r>
                    </a:p>
                  </a:txBody>
                  <a:tcPr marL="68580" marR="68580" marT="34290" marB="34290"/>
                </a:tc>
                <a:tc>
                  <a:txBody>
                    <a:bodyPr/>
                    <a:lstStyle/>
                    <a:p>
                      <a:pPr algn="ctr"/>
                      <a:r>
                        <a:rPr lang="en-US" sz="1400" dirty="0"/>
                        <a:t>6</a:t>
                      </a:r>
                    </a:p>
                  </a:txBody>
                  <a:tcPr marL="68580" marR="68580" marT="34290" marB="34290"/>
                </a:tc>
                <a:extLst>
                  <a:ext uri="{0D108BD9-81ED-4DB2-BD59-A6C34878D82A}">
                    <a16:rowId xmlns:a16="http://schemas.microsoft.com/office/drawing/2014/main" val="10003"/>
                  </a:ext>
                </a:extLst>
              </a:tr>
              <a:tr h="297180">
                <a:tc>
                  <a:txBody>
                    <a:bodyPr/>
                    <a:lstStyle/>
                    <a:p>
                      <a:pPr algn="ctr"/>
                      <a:r>
                        <a:rPr lang="en-US" sz="1400" dirty="0"/>
                        <a:t>25</a:t>
                      </a:r>
                    </a:p>
                  </a:txBody>
                  <a:tcPr marL="68580" marR="68580" marT="34290" marB="34290"/>
                </a:tc>
                <a:tc>
                  <a:txBody>
                    <a:bodyPr/>
                    <a:lstStyle/>
                    <a:p>
                      <a:pPr algn="ctr"/>
                      <a:r>
                        <a:rPr lang="en-US" sz="1500" b="0" dirty="0">
                          <a:solidFill>
                            <a:schemeClr val="tx2"/>
                          </a:solidFill>
                        </a:rPr>
                        <a:t>1.1</a:t>
                      </a:r>
                      <a:endParaRPr lang="en-US" sz="1500" b="1" dirty="0">
                        <a:solidFill>
                          <a:schemeClr val="tx2"/>
                        </a:solidFill>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t>84</a:t>
                      </a:r>
                    </a:p>
                  </a:txBody>
                  <a:tcPr marL="68580" marR="68580" marT="34290" marB="34290"/>
                </a:tc>
                <a:tc>
                  <a:txBody>
                    <a:bodyPr/>
                    <a:lstStyle/>
                    <a:p>
                      <a:pPr algn="ctr"/>
                      <a:r>
                        <a:rPr lang="en-US" sz="1400" dirty="0"/>
                        <a:t>5</a:t>
                      </a: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nvGraphicFramePr>
        <p:xfrm>
          <a:off x="6783670" y="4994173"/>
          <a:ext cx="2558610" cy="441008"/>
        </p:xfrm>
        <a:graphic>
          <a:graphicData uri="http://schemas.openxmlformats.org/drawingml/2006/table">
            <a:tbl>
              <a:tblPr>
                <a:tableStyleId>{D113A9D2-9D6B-4929-AA2D-F23B5EE8CBE7}</a:tableStyleId>
              </a:tblPr>
              <a:tblGrid>
                <a:gridCol w="1279305">
                  <a:extLst>
                    <a:ext uri="{9D8B030D-6E8A-4147-A177-3AD203B41FA5}">
                      <a16:colId xmlns:a16="http://schemas.microsoft.com/office/drawing/2014/main" val="20000"/>
                    </a:ext>
                  </a:extLst>
                </a:gridCol>
                <a:gridCol w="1279305">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a:effectLst/>
                        </a:rPr>
                        <a:t>4.932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4.287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2508620" y="4994173"/>
          <a:ext cx="2559321" cy="441008"/>
        </p:xfrm>
        <a:graphic>
          <a:graphicData uri="http://schemas.openxmlformats.org/drawingml/2006/table">
            <a:tbl>
              <a:tblPr>
                <a:tableStyleId>{125E5076-3810-47DD-B79F-674D7AD40C01}</a:tableStyleId>
              </a:tblPr>
              <a:tblGrid>
                <a:gridCol w="1339812">
                  <a:extLst>
                    <a:ext uri="{9D8B030D-6E8A-4147-A177-3AD203B41FA5}">
                      <a16:colId xmlns:a16="http://schemas.microsoft.com/office/drawing/2014/main" val="20000"/>
                    </a:ext>
                  </a:extLst>
                </a:gridCol>
                <a:gridCol w="1219509">
                  <a:extLst>
                    <a:ext uri="{9D8B030D-6E8A-4147-A177-3AD203B41FA5}">
                      <a16:colId xmlns:a16="http://schemas.microsoft.com/office/drawing/2014/main" val="20001"/>
                    </a:ext>
                  </a:extLst>
                </a:gridCol>
              </a:tblGrid>
              <a:tr h="212884">
                <a:tc>
                  <a:txBody>
                    <a:bodyPr/>
                    <a:lstStyle/>
                    <a:p>
                      <a:pPr algn="ctr" fontAlgn="b"/>
                      <a:r>
                        <a:rPr lang="en-US" sz="1400" u="none" strike="noStrike" dirty="0">
                          <a:effectLst/>
                        </a:rPr>
                        <a:t>Slope</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-0.8245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212884">
                <a:tc>
                  <a:txBody>
                    <a:bodyPr/>
                    <a:lstStyle/>
                    <a:p>
                      <a:pPr algn="ctr" fontAlgn="b"/>
                      <a:r>
                        <a:rPr lang="en-US" sz="1400" u="none" strike="noStrike" dirty="0">
                          <a:effectLst/>
                        </a:rPr>
                        <a:t>Standard error</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a:effectLst/>
                        </a:rPr>
                        <a:t>6.1845</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bl>
          </a:graphicData>
        </a:graphic>
      </p:graphicFrame>
      <p:grpSp>
        <p:nvGrpSpPr>
          <p:cNvPr id="20" name="Group 19"/>
          <p:cNvGrpSpPr/>
          <p:nvPr/>
        </p:nvGrpSpPr>
        <p:grpSpPr>
          <a:xfrm>
            <a:off x="2583853" y="5462752"/>
            <a:ext cx="2483365" cy="551889"/>
            <a:chOff x="2901950" y="4219575"/>
            <a:chExt cx="3370531" cy="551889"/>
          </a:xfrm>
        </p:grpSpPr>
        <p:sp>
          <p:nvSpPr>
            <p:cNvPr id="21" name="Rectangle 20"/>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22" name="Rectangle 21"/>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23" name="Rectangle 22"/>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4" name="Rectangle 23"/>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25" name="Rectangle 24"/>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26" name="Rectangle 25"/>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7" name="Rectangle 26"/>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28" name="Rectangle 27"/>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29" name="Rectangle 28"/>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30" name="Rectangle 29"/>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1" name="Rectangle 30"/>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32" name="Rectangle 31"/>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33" name="Rectangle 32"/>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1</a:t>
              </a:r>
            </a:p>
          </p:txBody>
        </p:sp>
      </p:grpSp>
      <p:grpSp>
        <p:nvGrpSpPr>
          <p:cNvPr id="34" name="Group 33"/>
          <p:cNvGrpSpPr/>
          <p:nvPr/>
        </p:nvGrpSpPr>
        <p:grpSpPr>
          <a:xfrm>
            <a:off x="6858549" y="5462752"/>
            <a:ext cx="2483365" cy="551889"/>
            <a:chOff x="2901950" y="4219575"/>
            <a:chExt cx="3370531" cy="551889"/>
          </a:xfrm>
        </p:grpSpPr>
        <p:sp>
          <p:nvSpPr>
            <p:cNvPr id="35" name="Rectangle 34"/>
            <p:cNvSpPr>
              <a:spLocks noChangeArrowheads="1"/>
            </p:cNvSpPr>
            <p:nvPr/>
          </p:nvSpPr>
          <p:spPr bwMode="auto">
            <a:xfrm>
              <a:off x="2901950" y="4219575"/>
              <a:ext cx="46124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dirty="0">
                  <a:solidFill>
                    <a:sysClr val="windowText" lastClr="000000"/>
                  </a:solidFill>
                </a:rPr>
                <a:t>Y</a:t>
              </a:r>
            </a:p>
          </p:txBody>
        </p:sp>
        <p:sp>
          <p:nvSpPr>
            <p:cNvPr id="36" name="Rectangle 35"/>
            <p:cNvSpPr>
              <a:spLocks noChangeArrowheads="1"/>
            </p:cNvSpPr>
            <p:nvPr/>
          </p:nvSpPr>
          <p:spPr bwMode="auto">
            <a:xfrm>
              <a:off x="4894262" y="4219575"/>
              <a:ext cx="5004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i="1">
                  <a:solidFill>
                    <a:sysClr val="windowText" lastClr="000000"/>
                  </a:solidFill>
                </a:rPr>
                <a:t>X</a:t>
              </a:r>
            </a:p>
          </p:txBody>
        </p:sp>
        <p:sp>
          <p:nvSpPr>
            <p:cNvPr id="37" name="Rectangle 36"/>
            <p:cNvSpPr>
              <a:spLocks noChangeArrowheads="1"/>
            </p:cNvSpPr>
            <p:nvPr/>
          </p:nvSpPr>
          <p:spPr bwMode="auto">
            <a:xfrm>
              <a:off x="3140076"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8" name="Rectangle 37"/>
            <p:cNvSpPr>
              <a:spLocks noChangeArrowheads="1"/>
            </p:cNvSpPr>
            <p:nvPr/>
          </p:nvSpPr>
          <p:spPr bwMode="auto">
            <a:xfrm>
              <a:off x="5197475"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dirty="0" err="1">
                  <a:solidFill>
                    <a:sysClr val="windowText" lastClr="000000"/>
                  </a:solidFill>
                </a:rPr>
                <a:t>i</a:t>
              </a:r>
              <a:endParaRPr lang="en-US" altLang="x-none" sz="1600" b="1" i="1" dirty="0">
                <a:solidFill>
                  <a:sysClr val="windowText" lastClr="000000"/>
                </a:solidFill>
              </a:endParaRPr>
            </a:p>
          </p:txBody>
        </p:sp>
        <p:sp>
          <p:nvSpPr>
            <p:cNvPr id="39" name="Rectangle 38"/>
            <p:cNvSpPr>
              <a:spLocks noChangeArrowheads="1"/>
            </p:cNvSpPr>
            <p:nvPr/>
          </p:nvSpPr>
          <p:spPr bwMode="auto">
            <a:xfrm>
              <a:off x="5930900" y="4435475"/>
              <a:ext cx="3415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i="1">
                  <a:solidFill>
                    <a:sysClr val="windowText" lastClr="000000"/>
                  </a:solidFill>
                </a:rPr>
                <a:t>i</a:t>
              </a:r>
            </a:p>
          </p:txBody>
        </p:sp>
        <p:sp>
          <p:nvSpPr>
            <p:cNvPr id="40" name="Rectangle 39"/>
            <p:cNvSpPr>
              <a:spLocks noChangeArrowheads="1"/>
            </p:cNvSpPr>
            <p:nvPr/>
          </p:nvSpPr>
          <p:spPr bwMode="auto">
            <a:xfrm>
              <a:off x="33766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1" name="Rectangle 40"/>
            <p:cNvSpPr>
              <a:spLocks noChangeArrowheads="1"/>
            </p:cNvSpPr>
            <p:nvPr/>
          </p:nvSpPr>
          <p:spPr bwMode="auto">
            <a:xfrm>
              <a:off x="4219576"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2" name="Rectangle 41"/>
            <p:cNvSpPr>
              <a:spLocks noChangeArrowheads="1"/>
            </p:cNvSpPr>
            <p:nvPr/>
          </p:nvSpPr>
          <p:spPr bwMode="auto">
            <a:xfrm>
              <a:off x="5413374"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3" name="Rectangle 42"/>
            <p:cNvSpPr>
              <a:spLocks noChangeArrowheads="1"/>
            </p:cNvSpPr>
            <p:nvPr/>
          </p:nvSpPr>
          <p:spPr bwMode="auto">
            <a:xfrm>
              <a:off x="3694113"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dirty="0">
                  <a:solidFill>
                    <a:sysClr val="windowText" lastClr="000000"/>
                  </a:solidFill>
                  <a:latin typeface="Symbol" charset="2"/>
                </a:rPr>
                <a:t></a:t>
              </a:r>
            </a:p>
          </p:txBody>
        </p:sp>
        <p:sp>
          <p:nvSpPr>
            <p:cNvPr id="44" name="Rectangle 43"/>
            <p:cNvSpPr>
              <a:spLocks noChangeArrowheads="1"/>
            </p:cNvSpPr>
            <p:nvPr/>
          </p:nvSpPr>
          <p:spPr bwMode="auto">
            <a:xfrm>
              <a:off x="4518025" y="4219575"/>
              <a:ext cx="439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5" name="Rectangle 44"/>
            <p:cNvSpPr>
              <a:spLocks noChangeArrowheads="1"/>
            </p:cNvSpPr>
            <p:nvPr/>
          </p:nvSpPr>
          <p:spPr bwMode="auto">
            <a:xfrm>
              <a:off x="5729288" y="4219575"/>
              <a:ext cx="4003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2000" b="1">
                  <a:solidFill>
                    <a:sysClr val="windowText" lastClr="000000"/>
                  </a:solidFill>
                  <a:latin typeface="Symbol" charset="2"/>
                </a:rPr>
                <a:t></a:t>
              </a:r>
            </a:p>
          </p:txBody>
        </p:sp>
        <p:sp>
          <p:nvSpPr>
            <p:cNvPr id="46" name="Rectangle 45"/>
            <p:cNvSpPr>
              <a:spLocks noChangeArrowheads="1"/>
            </p:cNvSpPr>
            <p:nvPr/>
          </p:nvSpPr>
          <p:spPr bwMode="auto">
            <a:xfrm>
              <a:off x="3932238"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a:solidFill>
                    <a:sysClr val="windowText" lastClr="000000"/>
                  </a:solidFill>
                </a:rPr>
                <a:t>0</a:t>
              </a:r>
            </a:p>
          </p:txBody>
        </p:sp>
        <p:sp>
          <p:nvSpPr>
            <p:cNvPr id="47" name="Rectangle 46"/>
            <p:cNvSpPr>
              <a:spLocks noChangeArrowheads="1"/>
            </p:cNvSpPr>
            <p:nvPr/>
          </p:nvSpPr>
          <p:spPr bwMode="auto">
            <a:xfrm>
              <a:off x="4738689" y="4435475"/>
              <a:ext cx="38727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altLang="x-none" sz="1600" b="1" dirty="0">
                  <a:solidFill>
                    <a:sysClr val="windowText" lastClr="000000"/>
                  </a:solidFill>
                </a:rPr>
                <a:t>1</a:t>
              </a:r>
            </a:p>
          </p:txBody>
        </p:sp>
      </p:grpSp>
    </p:spTree>
    <p:extLst>
      <p:ext uri="{BB962C8B-B14F-4D97-AF65-F5344CB8AC3E}">
        <p14:creationId xmlns:p14="http://schemas.microsoft.com/office/powerpoint/2010/main" val="34268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Pooling analyses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b="1" dirty="0">
                    <a:solidFill>
                      <a:srgbClr val="215C4E"/>
                    </a:solidFill>
                  </a:rPr>
                  <a:t>Pooled Slope Estimate</a:t>
                </a:r>
                <a:r>
                  <a:rPr lang="en-US" dirty="0"/>
                  <a:t> is the average of the N imputed estimates.</a:t>
                </a:r>
              </a:p>
              <a:p>
                <a:r>
                  <a:rPr lang="en-US" dirty="0"/>
                  <a:t>Our example, </a:t>
                </a:r>
                <a:r>
                  <a:rPr lang="el-GR" dirty="0"/>
                  <a:t>β</a:t>
                </a:r>
                <a:r>
                  <a:rPr lang="en-US" baseline="-25000" dirty="0"/>
                  <a:t>1p</a:t>
                </a:r>
                <a:r>
                  <a:rPr lang="en-US" dirty="0"/>
                  <a:t> = </a:t>
                </a:r>
                <a14:m>
                  <m:oMath xmlns:m="http://schemas.openxmlformats.org/officeDocument/2006/math">
                    <m:f>
                      <m:fPr>
                        <m:ctrlPr>
                          <a:rPr lang="el-GR" i="1" dirty="0" smtClean="0">
                            <a:latin typeface="Cambria Math" panose="02040503050406030204" pitchFamily="18" charset="0"/>
                          </a:rPr>
                        </m:ctrlPr>
                      </m:fPr>
                      <m:num>
                        <m:r>
                          <m:rPr>
                            <m:sty m:val="p"/>
                          </m:rPr>
                          <a:rPr lang="el-GR" dirty="0" smtClean="0">
                            <a:latin typeface="Cambria Math" charset="0"/>
                          </a:rPr>
                          <m:t>β</m:t>
                        </m:r>
                        <m:r>
                          <a:rPr lang="en-US" dirty="0" smtClean="0">
                            <a:latin typeface="Cambria Math" charset="0"/>
                          </a:rPr>
                          <m:t>11+</m:t>
                        </m:r>
                        <m:r>
                          <m:rPr>
                            <m:sty m:val="p"/>
                          </m:rPr>
                          <a:rPr lang="el-GR" dirty="0" smtClean="0">
                            <a:latin typeface="Cambria Math" charset="0"/>
                          </a:rPr>
                          <m:t>β</m:t>
                        </m:r>
                        <m:r>
                          <a:rPr lang="en-US" dirty="0" smtClean="0">
                            <a:latin typeface="Cambria Math" charset="0"/>
                          </a:rPr>
                          <m:t>12</m:t>
                        </m:r>
                      </m:num>
                      <m:den>
                        <m:r>
                          <a:rPr lang="en-US" dirty="0" smtClean="0">
                            <a:latin typeface="Cambria Math" charset="0"/>
                          </a:rPr>
                          <m:t>2</m:t>
                        </m:r>
                      </m:den>
                    </m:f>
                  </m:oMath>
                </a14:m>
                <a:r>
                  <a:rPr lang="en-US" dirty="0"/>
                  <a:t> = (4.932-.8245) x 0.5 = 2.0538</a:t>
                </a:r>
              </a:p>
              <a:p>
                <a:endParaRPr lang="en-US" dirty="0"/>
              </a:p>
              <a:p>
                <a:r>
                  <a:rPr lang="en-US" dirty="0"/>
                  <a:t>The pooled slope </a:t>
                </a:r>
                <a:r>
                  <a:rPr lang="en-US" b="1" dirty="0">
                    <a:solidFill>
                      <a:srgbClr val="215C4E"/>
                    </a:solidFill>
                  </a:rPr>
                  <a:t>variance</a:t>
                </a:r>
                <a:r>
                  <a:rPr lang="en-US" dirty="0"/>
                  <a:t> is given by: </a:t>
                </a:r>
              </a:p>
              <a:p>
                <a:pPr lvl="1"/>
                <a14:m>
                  <m:oMath xmlns:m="http://schemas.openxmlformats.org/officeDocument/2006/math">
                    <m:r>
                      <a:rPr lang="en-US" smtClean="0">
                        <a:latin typeface="Cambria Math" charset="0"/>
                      </a:rPr>
                      <m:t>𝑠</m:t>
                    </m:r>
                    <m:r>
                      <a:rPr lang="en-US" smtClean="0">
                        <a:latin typeface="Cambria Math" charset="0"/>
                      </a:rPr>
                      <m:t>= </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smtClean="0">
                                <a:latin typeface="Cambria Math" charset="0"/>
                              </a:rPr>
                              <m:t>𝑍𝑖</m:t>
                            </m:r>
                          </m:e>
                        </m:nary>
                      </m:num>
                      <m:den>
                        <m:r>
                          <a:rPr lang="en-US" b="0" i="1" smtClean="0">
                            <a:latin typeface="Cambria Math" panose="02040503050406030204" pitchFamily="18" charset="0"/>
                          </a:rPr>
                          <m:t>𝑁</m:t>
                        </m:r>
                      </m:den>
                    </m:f>
                    <m:r>
                      <a:rPr lang="en-US" smtClean="0">
                        <a:latin typeface="Cambria Math" charset="0"/>
                      </a:rPr>
                      <m:t>+(1+ </m:t>
                    </m:r>
                    <m:f>
                      <m:fPr>
                        <m:ctrlPr>
                          <a:rPr lang="en-US" i="1" smtClean="0">
                            <a:latin typeface="Cambria Math" panose="02040503050406030204" pitchFamily="18" charset="0"/>
                          </a:rPr>
                        </m:ctrlPr>
                      </m:fPr>
                      <m:num>
                        <m:r>
                          <a:rPr lang="en-US" smtClean="0">
                            <a:latin typeface="Cambria Math" charset="0"/>
                          </a:rPr>
                          <m:t>1</m:t>
                        </m:r>
                      </m:num>
                      <m:den>
                        <m:r>
                          <a:rPr lang="en-US" b="0" i="1" smtClean="0">
                            <a:latin typeface="Cambria Math" panose="02040503050406030204" pitchFamily="18" charset="0"/>
                          </a:rPr>
                          <m:t>𝑁</m:t>
                        </m:r>
                      </m:den>
                    </m:f>
                  </m:oMath>
                </a14:m>
                <a:r>
                  <a:rPr lang="en-US" dirty="0"/>
                  <a:t>) x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charset="0"/>
                          </a:rPr>
                          <m:t>1</m:t>
                        </m:r>
                      </m:num>
                      <m:den>
                        <m:r>
                          <m:rPr>
                            <m:sty m:val="p"/>
                          </m:rPr>
                          <a:rPr lang="en-US" b="0" i="0" dirty="0" smtClean="0">
                            <a:latin typeface="Cambria Math" panose="02040503050406030204" pitchFamily="18" charset="0"/>
                          </a:rPr>
                          <m:t>N</m:t>
                        </m:r>
                        <m:r>
                          <a:rPr lang="en-US" dirty="0" smtClean="0">
                            <a:latin typeface="Cambria Math" charset="0"/>
                          </a:rPr>
                          <m:t>−1</m:t>
                        </m:r>
                      </m:den>
                    </m:f>
                    <m:r>
                      <a:rPr lang="en-US" dirty="0" smtClean="0">
                        <a:latin typeface="Cambria Math" charset="0"/>
                      </a:rPr>
                      <m:t>∗</m:t>
                    </m:r>
                    <m:nary>
                      <m:naryPr>
                        <m:chr m:val="∑"/>
                        <m:subHide m:val="on"/>
                        <m:supHide m:val="on"/>
                        <m:ctrlPr>
                          <a:rPr lang="en-US" i="1" dirty="0" smtClean="0">
                            <a:latin typeface="Cambria Math" panose="02040503050406030204" pitchFamily="18" charset="0"/>
                          </a:rPr>
                        </m:ctrlPr>
                      </m:naryPr>
                      <m:sub/>
                      <m:sup/>
                      <m:e>
                        <m:r>
                          <a:rPr lang="en-US" dirty="0" smtClean="0">
                            <a:latin typeface="Cambria Math" charset="0"/>
                          </a:rPr>
                          <m:t>(</m:t>
                        </m:r>
                        <m:r>
                          <a:rPr lang="el-GR" dirty="0">
                            <a:latin typeface="Cambria Math" charset="0"/>
                          </a:rPr>
                          <m:t>𝛽</m:t>
                        </m:r>
                        <m:r>
                          <a:rPr lang="en-US" dirty="0">
                            <a:latin typeface="Cambria Math" charset="0"/>
                          </a:rPr>
                          <m:t>1</m:t>
                        </m:r>
                        <m:r>
                          <a:rPr lang="en-US" dirty="0" smtClean="0">
                            <a:latin typeface="Cambria Math" charset="0"/>
                          </a:rPr>
                          <m:t>𝑖</m:t>
                        </m:r>
                        <m:r>
                          <a:rPr lang="en-US" dirty="0" smtClean="0">
                            <a:latin typeface="Cambria Math" charset="0"/>
                          </a:rPr>
                          <m:t> </m:t>
                        </m:r>
                      </m:e>
                    </m:nary>
                    <m:r>
                      <a:rPr lang="en-US" dirty="0" smtClean="0">
                        <a:latin typeface="Cambria Math" charset="0"/>
                      </a:rPr>
                      <m:t>−</m:t>
                    </m:r>
                  </m:oMath>
                </a14:m>
                <a:r>
                  <a:rPr lang="el-GR" dirty="0"/>
                  <a:t> β</a:t>
                </a:r>
                <a:r>
                  <a:rPr lang="en-US" baseline="-25000" dirty="0"/>
                  <a:t>1p</a:t>
                </a:r>
                <a:r>
                  <a:rPr lang="en-US" dirty="0"/>
                  <a:t> )</a:t>
                </a:r>
                <a:r>
                  <a:rPr lang="en-US" baseline="30000" dirty="0"/>
                  <a:t>2</a:t>
                </a:r>
              </a:p>
              <a:p>
                <a:endParaRPr lang="en-US" dirty="0"/>
              </a:p>
              <a:p>
                <a:r>
                  <a:rPr lang="en-US" dirty="0"/>
                  <a:t>Where Z</a:t>
                </a:r>
                <a:r>
                  <a:rPr lang="en-US" baseline="-25000" dirty="0"/>
                  <a:t>i</a:t>
                </a:r>
                <a:r>
                  <a:rPr lang="en-US" dirty="0"/>
                  <a:t> is the standard error of the imputed slopes.</a:t>
                </a:r>
              </a:p>
              <a:p>
                <a:endParaRPr lang="en-US" dirty="0"/>
              </a:p>
              <a:p>
                <a:r>
                  <a:rPr lang="en-US" dirty="0"/>
                  <a:t>Our example: (4.287 + 6.1845)/2 + (3/2)*(16.569) = 30.08925</a:t>
                </a:r>
              </a:p>
              <a:p>
                <a:endParaRPr lang="en-US" dirty="0">
                  <a:solidFill>
                    <a:schemeClr val="tx2"/>
                  </a:solidFill>
                </a:endParaRPr>
              </a:p>
              <a:p>
                <a:r>
                  <a:rPr lang="en-US" b="1" dirty="0">
                    <a:solidFill>
                      <a:srgbClr val="215C4E"/>
                    </a:solidFill>
                  </a:rPr>
                  <a:t>Standard Error:</a:t>
                </a:r>
                <a:r>
                  <a:rPr lang="en-US" dirty="0"/>
                  <a:t> take the square root, and we get 5.485.</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24" t="-2639" b="-3812"/>
                </a:stretch>
              </a:blipFill>
            </p:spPr>
            <p:txBody>
              <a:bodyPr/>
              <a:lstStyle/>
              <a:p>
                <a:r>
                  <a:rPr lang="en-US">
                    <a:noFill/>
                  </a:rPr>
                  <a:t> </a:t>
                </a:r>
              </a:p>
            </p:txBody>
          </p:sp>
        </mc:Fallback>
      </mc:AlternateContent>
    </p:spTree>
    <p:extLst>
      <p:ext uri="{BB962C8B-B14F-4D97-AF65-F5344CB8AC3E}">
        <p14:creationId xmlns:p14="http://schemas.microsoft.com/office/powerpoint/2010/main" val="4557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569494"/>
                <a:ext cx="10950971" cy="4556672"/>
              </a:xfrm>
            </p:spPr>
            <p:txBody>
              <a:bodyPr/>
              <a:lstStyle/>
              <a:p>
                <a:r>
                  <a:rPr lang="en-US" dirty="0"/>
                  <a:t>Comprehensive treatment: </a:t>
                </a:r>
                <a:r>
                  <a:rPr lang="en-US" dirty="0">
                    <a:hlinkClick r:id="rId2"/>
                  </a:rPr>
                  <a:t>http://www.bias-project.org.uk/Missing2012/Lectures.pdf</a:t>
                </a:r>
                <a:r>
                  <a:rPr lang="en-US" dirty="0"/>
                  <a:t> and </a:t>
                </a:r>
                <a:r>
                  <a:rPr lang="en-US" dirty="0">
                    <a:hlinkClick r:id="rId3"/>
                  </a:rPr>
                  <a:t>http://www.stat.columbia.edu/~gelman/arm/missing.pdf</a:t>
                </a:r>
                <a:r>
                  <a:rPr lang="en-US" dirty="0"/>
                  <a:t> and </a:t>
                </a:r>
                <a:r>
                  <a:rPr lang="en-US" dirty="0">
                    <a:hlinkClick r:id="rId4"/>
                  </a:rPr>
                  <a:t>https://www4.stat.ncsu.edu/~post/suchit/bayesian-methods-incomplete.pdf</a:t>
                </a:r>
                <a:endParaRPr lang="en-US" dirty="0"/>
              </a:p>
              <a:p>
                <a:endParaRPr lang="en-US" dirty="0"/>
              </a:p>
              <a:p>
                <a:r>
                  <a:rPr lang="en-US" dirty="0"/>
                  <a:t>Given events A, B; and P(A) &gt; 0 </a:t>
                </a:r>
                <a:r>
                  <a:rPr lang="mr-IN" dirty="0"/>
                  <a:t>…</a:t>
                </a:r>
                <a:endParaRPr lang="en-US" dirty="0"/>
              </a:p>
              <a:p>
                <a:r>
                  <a:rPr lang="en-US" dirty="0"/>
                  <a:t>Bayes’ Theorem:</a:t>
                </a:r>
              </a:p>
              <a:p>
                <a:pPr marL="0" indent="0">
                  <a:buNone/>
                </a:pPr>
                <a14:m>
                  <m:oMathPara xmlns:m="http://schemas.openxmlformats.org/officeDocument/2006/math">
                    <m:oMathParaPr>
                      <m:jc m:val="centerGroup"/>
                    </m:oMathParaPr>
                    <m:oMath xmlns:m="http://schemas.openxmlformats.org/officeDocument/2006/math">
                      <m:r>
                        <a:rPr lang="en-US">
                          <a:latin typeface="Cambria Math" charset="0"/>
                        </a:rPr>
                        <m:t>𝑃</m:t>
                      </m:r>
                      <m:d>
                        <m:dPr>
                          <m:ctrlPr>
                            <a:rPr lang="en-US" i="1">
                              <a:latin typeface="Cambria Math" panose="02040503050406030204" pitchFamily="18" charset="0"/>
                            </a:rPr>
                          </m:ctrlPr>
                        </m:dPr>
                        <m:e>
                          <m:r>
                            <a:rPr lang="en-US">
                              <a:latin typeface="Cambria Math" charset="0"/>
                            </a:rPr>
                            <m:t>𝐵</m:t>
                          </m:r>
                        </m:e>
                        <m:e>
                          <m:r>
                            <a:rPr lang="en-US">
                              <a:latin typeface="Cambria Math" charset="0"/>
                            </a:rPr>
                            <m:t>𝐴</m:t>
                          </m:r>
                        </m:e>
                      </m:d>
                      <m:r>
                        <a:rPr lang="en-US">
                          <a:latin typeface="Cambria Math" charset="0"/>
                        </a:rPr>
                        <m:t>=</m:t>
                      </m:r>
                      <m:f>
                        <m:fPr>
                          <m:ctrlPr>
                            <a:rPr lang="en-US" i="1">
                              <a:latin typeface="Cambria Math" panose="02040503050406030204" pitchFamily="18" charset="0"/>
                            </a:rPr>
                          </m:ctrlPr>
                        </m:fPr>
                        <m:num>
                          <m:r>
                            <a:rPr lang="en-US">
                              <a:latin typeface="Cambria Math" charset="0"/>
                            </a:rPr>
                            <m:t>𝑃</m:t>
                          </m:r>
                          <m:r>
                            <a:rPr lang="en-US">
                              <a:latin typeface="Cambria Math" charset="0"/>
                            </a:rPr>
                            <m:t>(</m:t>
                          </m:r>
                          <m:r>
                            <a:rPr lang="en-US">
                              <a:latin typeface="Cambria Math" charset="0"/>
                            </a:rPr>
                            <m:t>𝐴</m:t>
                          </m:r>
                          <m:r>
                            <a:rPr lang="en-US">
                              <a:latin typeface="Cambria Math" charset="0"/>
                            </a:rPr>
                            <m:t>|</m:t>
                          </m:r>
                          <m:r>
                            <a:rPr lang="en-US">
                              <a:latin typeface="Cambria Math" charset="0"/>
                            </a:rPr>
                            <m:t>𝐵</m:t>
                          </m:r>
                          <m:r>
                            <a:rPr lang="en-US">
                              <a:latin typeface="Cambria Math" charset="0"/>
                            </a:rPr>
                            <m:t>)∗</m:t>
                          </m:r>
                          <m:r>
                            <a:rPr lang="en-US">
                              <a:latin typeface="Cambria Math" charset="0"/>
                            </a:rPr>
                            <m:t>𝑃</m:t>
                          </m:r>
                          <m:r>
                            <a:rPr lang="en-US">
                              <a:latin typeface="Cambria Math" charset="0"/>
                            </a:rPr>
                            <m:t>(</m:t>
                          </m:r>
                          <m:r>
                            <a:rPr lang="en-US">
                              <a:latin typeface="Cambria Math" charset="0"/>
                            </a:rPr>
                            <m:t>𝐵</m:t>
                          </m:r>
                          <m:r>
                            <a:rPr lang="en-US">
                              <a:latin typeface="Cambria Math" charset="0"/>
                            </a:rPr>
                            <m:t>)</m:t>
                          </m:r>
                        </m:num>
                        <m:den>
                          <m:r>
                            <a:rPr lang="en-US">
                              <a:latin typeface="Cambria Math" charset="0"/>
                            </a:rPr>
                            <m:t>𝑃</m:t>
                          </m:r>
                          <m:r>
                            <a:rPr lang="en-US">
                              <a:latin typeface="Cambria Math" charset="0"/>
                            </a:rPr>
                            <m:t>(</m:t>
                          </m:r>
                          <m:r>
                            <a:rPr lang="en-US">
                              <a:latin typeface="Cambria Math" charset="0"/>
                            </a:rPr>
                            <m:t>𝐴</m:t>
                          </m:r>
                          <m:r>
                            <a:rPr lang="en-US">
                              <a:latin typeface="Cambria Math" charset="0"/>
                            </a:rPr>
                            <m:t>)</m:t>
                          </m:r>
                        </m:den>
                      </m:f>
                    </m:oMath>
                  </m:oMathPara>
                </a14:m>
                <a:endParaRPr lang="en-US" dirty="0"/>
              </a:p>
              <a:p>
                <a:r>
                  <a:rPr lang="en-US" dirty="0"/>
                  <a:t>In our case:</a:t>
                </a:r>
              </a:p>
              <a:p>
                <a:pPr marL="0" indent="0">
                  <a:buNone/>
                </a:pPr>
                <a14:m>
                  <m:oMathPara xmlns:m="http://schemas.openxmlformats.org/officeDocument/2006/math">
                    <m:oMathParaPr>
                      <m:jc m:val="centerGroup"/>
                    </m:oMathParaPr>
                    <m:oMath xmlns:m="http://schemas.openxmlformats.org/officeDocument/2006/math">
                      <m:r>
                        <a:rPr lang="en-US" sz="4000" smtClean="0">
                          <a:solidFill>
                            <a:schemeClr val="accent5"/>
                          </a:solidFill>
                          <a:latin typeface="Cambria Math" charset="0"/>
                        </a:rPr>
                        <m:t>𝑃</m:t>
                      </m:r>
                      <m:d>
                        <m:dPr>
                          <m:ctrlPr>
                            <a:rPr lang="en-US" sz="4000" i="1">
                              <a:solidFill>
                                <a:schemeClr val="accent5"/>
                              </a:solidFill>
                              <a:latin typeface="Cambria Math" panose="02040503050406030204" pitchFamily="18" charset="0"/>
                            </a:rPr>
                          </m:ctrlPr>
                        </m:dPr>
                        <m:e>
                          <m:r>
                            <a:rPr lang="en-US" sz="4000" b="1" i="0" smtClean="0">
                              <a:solidFill>
                                <a:schemeClr val="accent5"/>
                              </a:solidFill>
                              <a:latin typeface="Cambria Math" charset="0"/>
                            </a:rPr>
                            <m:t>𝐇</m:t>
                          </m:r>
                        </m:e>
                        <m:e>
                          <m:r>
                            <a:rPr lang="en-US" sz="4000" b="1" i="0" smtClean="0">
                              <a:solidFill>
                                <a:schemeClr val="accent5"/>
                              </a:solidFill>
                              <a:latin typeface="Cambria Math" charset="0"/>
                            </a:rPr>
                            <m:t>𝐄</m:t>
                          </m:r>
                        </m:e>
                      </m:d>
                      <m:r>
                        <a:rPr lang="en-US" sz="4000">
                          <a:latin typeface="Cambria Math" charset="0"/>
                        </a:rPr>
                        <m:t>=</m:t>
                      </m:r>
                      <m:f>
                        <m:fPr>
                          <m:ctrlPr>
                            <a:rPr lang="en-US" sz="4000" i="1">
                              <a:latin typeface="Cambria Math" panose="02040503050406030204" pitchFamily="18" charset="0"/>
                            </a:rPr>
                          </m:ctrlPr>
                        </m:fPr>
                        <m:num>
                          <m:r>
                            <a:rPr lang="en-US" sz="4000" smtClean="0">
                              <a:solidFill>
                                <a:schemeClr val="accent1"/>
                              </a:solidFill>
                              <a:latin typeface="Cambria Math" charset="0"/>
                            </a:rPr>
                            <m:t>𝑃</m:t>
                          </m:r>
                          <m:r>
                            <a:rPr lang="en-US" sz="4000" smtClean="0">
                              <a:solidFill>
                                <a:schemeClr val="accent1"/>
                              </a:solidFill>
                              <a:latin typeface="Cambria Math" charset="0"/>
                            </a:rPr>
                            <m:t>(</m:t>
                          </m:r>
                          <m:r>
                            <a:rPr lang="en-US" sz="4000" b="1" i="0" smtClean="0">
                              <a:solidFill>
                                <a:schemeClr val="accent1"/>
                              </a:solidFill>
                              <a:latin typeface="Cambria Math" charset="0"/>
                            </a:rPr>
                            <m:t>𝐄</m:t>
                          </m:r>
                          <m:r>
                            <a:rPr lang="en-US" sz="4000">
                              <a:solidFill>
                                <a:schemeClr val="accent1"/>
                              </a:solidFill>
                              <a:latin typeface="Cambria Math" charset="0"/>
                            </a:rPr>
                            <m:t>|</m:t>
                          </m:r>
                          <m:r>
                            <a:rPr lang="en-US" sz="4000" b="1" i="0" smtClean="0">
                              <a:solidFill>
                                <a:schemeClr val="accent1"/>
                              </a:solidFill>
                              <a:latin typeface="Cambria Math" charset="0"/>
                            </a:rPr>
                            <m:t>𝐇</m:t>
                          </m:r>
                          <m:r>
                            <a:rPr lang="en-US" sz="4000">
                              <a:solidFill>
                                <a:schemeClr val="accent1"/>
                              </a:solidFill>
                              <a:latin typeface="Cambria Math" charset="0"/>
                            </a:rPr>
                            <m:t>)</m:t>
                          </m:r>
                          <m:r>
                            <a:rPr lang="en-US" sz="4000">
                              <a:latin typeface="Cambria Math" charset="0"/>
                            </a:rPr>
                            <m:t>∗</m:t>
                          </m:r>
                          <m:r>
                            <a:rPr lang="en-US" sz="4000" smtClean="0">
                              <a:solidFill>
                                <a:schemeClr val="tx2"/>
                              </a:solidFill>
                              <a:latin typeface="Cambria Math" charset="0"/>
                            </a:rPr>
                            <m:t>𝑃</m:t>
                          </m:r>
                          <m:r>
                            <a:rPr lang="en-US" sz="4000" smtClean="0">
                              <a:solidFill>
                                <a:schemeClr val="tx2"/>
                              </a:solidFill>
                              <a:latin typeface="Cambria Math" charset="0"/>
                            </a:rPr>
                            <m:t>(</m:t>
                          </m:r>
                          <m:r>
                            <a:rPr lang="en-US" sz="4000" b="1" i="0" smtClean="0">
                              <a:solidFill>
                                <a:schemeClr val="tx2"/>
                              </a:solidFill>
                              <a:latin typeface="Cambria Math" charset="0"/>
                            </a:rPr>
                            <m:t>𝐇</m:t>
                          </m:r>
                          <m:r>
                            <a:rPr lang="en-US" sz="4000">
                              <a:solidFill>
                                <a:schemeClr val="tx2"/>
                              </a:solidFill>
                              <a:latin typeface="Cambria Math" charset="0"/>
                            </a:rPr>
                            <m:t>)</m:t>
                          </m:r>
                        </m:num>
                        <m:den>
                          <m:r>
                            <a:rPr lang="en-US" sz="4000" smtClean="0">
                              <a:solidFill>
                                <a:schemeClr val="accent3"/>
                              </a:solidFill>
                              <a:latin typeface="Cambria Math" charset="0"/>
                            </a:rPr>
                            <m:t>𝑃</m:t>
                          </m:r>
                          <m:r>
                            <a:rPr lang="en-US" sz="4000" smtClean="0">
                              <a:solidFill>
                                <a:schemeClr val="accent3"/>
                              </a:solidFill>
                              <a:latin typeface="Cambria Math" charset="0"/>
                            </a:rPr>
                            <m:t>(</m:t>
                          </m:r>
                          <m:r>
                            <a:rPr lang="en-US" sz="4000" b="1" i="0" smtClean="0">
                              <a:solidFill>
                                <a:schemeClr val="accent3"/>
                              </a:solidFill>
                              <a:latin typeface="Cambria Math" charset="0"/>
                            </a:rPr>
                            <m:t>𝐄</m:t>
                          </m:r>
                          <m:r>
                            <a:rPr lang="en-US" sz="4000">
                              <a:solidFill>
                                <a:schemeClr val="accent3"/>
                              </a:solidFill>
                              <a:latin typeface="Cambria Math" charset="0"/>
                            </a:rPr>
                            <m:t>)</m:t>
                          </m:r>
                        </m:den>
                      </m:f>
                    </m:oMath>
                  </m:oMathPara>
                </a14:m>
                <a:endParaRPr lang="en-US" sz="4000"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569494"/>
                <a:ext cx="10950971" cy="4556672"/>
              </a:xfrm>
              <a:blipFill>
                <a:blip r:embed="rId5"/>
                <a:stretch>
                  <a:fillRect l="-1624" t="-2507"/>
                </a:stretch>
              </a:blipFill>
            </p:spPr>
            <p:txBody>
              <a:bodyPr/>
              <a:lstStyle/>
              <a:p>
                <a:r>
                  <a:rPr lang="en-US">
                    <a:noFill/>
                  </a:rPr>
                  <a:t> </a:t>
                </a:r>
              </a:p>
            </p:txBody>
          </p:sp>
        </mc:Fallback>
      </mc:AlternateContent>
      <p:grpSp>
        <p:nvGrpSpPr>
          <p:cNvPr id="21" name="Group 20"/>
          <p:cNvGrpSpPr/>
          <p:nvPr/>
        </p:nvGrpSpPr>
        <p:grpSpPr>
          <a:xfrm>
            <a:off x="490335" y="5363570"/>
            <a:ext cx="3297836" cy="1168066"/>
            <a:chOff x="779489" y="4678599"/>
            <a:chExt cx="3297836" cy="1168066"/>
          </a:xfrm>
        </p:grpSpPr>
        <p:cxnSp>
          <p:nvCxnSpPr>
            <p:cNvPr id="6" name="Straight Arrow Connector 5"/>
            <p:cNvCxnSpPr>
              <a:cxnSpLocks/>
            </p:cNvCxnSpPr>
            <p:nvPr/>
          </p:nvCxnSpPr>
          <p:spPr>
            <a:xfrm flipV="1">
              <a:off x="3087974" y="4678599"/>
              <a:ext cx="435699" cy="5229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779489" y="5200334"/>
              <a:ext cx="3297836" cy="646331"/>
            </a:xfrm>
            <a:prstGeom prst="rect">
              <a:avLst/>
            </a:prstGeom>
            <a:noFill/>
          </p:spPr>
          <p:txBody>
            <a:bodyPr wrap="square" rtlCol="0">
              <a:spAutoFit/>
            </a:bodyPr>
            <a:lstStyle/>
            <a:p>
              <a:r>
                <a:rPr lang="en-US" dirty="0">
                  <a:solidFill>
                    <a:schemeClr val="accent5"/>
                  </a:solidFill>
                </a:rPr>
                <a:t>Posterior probability of the hypothesis given the evidence</a:t>
              </a:r>
            </a:p>
          </p:txBody>
        </p:sp>
      </p:grpSp>
      <p:grpSp>
        <p:nvGrpSpPr>
          <p:cNvPr id="23" name="Group 22"/>
          <p:cNvGrpSpPr/>
          <p:nvPr/>
        </p:nvGrpSpPr>
        <p:grpSpPr>
          <a:xfrm>
            <a:off x="8952510" y="4534929"/>
            <a:ext cx="2173574" cy="1008629"/>
            <a:chOff x="5726243" y="3939381"/>
            <a:chExt cx="2173574" cy="1008629"/>
          </a:xfrm>
        </p:grpSpPr>
        <p:cxnSp>
          <p:nvCxnSpPr>
            <p:cNvPr id="9" name="Straight Arrow Connector 8"/>
            <p:cNvCxnSpPr/>
            <p:nvPr/>
          </p:nvCxnSpPr>
          <p:spPr>
            <a:xfrm flipH="1" flipV="1">
              <a:off x="5726243" y="3939381"/>
              <a:ext cx="359765" cy="175213"/>
            </a:xfrm>
            <a:prstGeom prst="straightConnector1">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086007" y="4024680"/>
              <a:ext cx="1813810" cy="923330"/>
            </a:xfrm>
            <a:prstGeom prst="rect">
              <a:avLst/>
            </a:prstGeom>
            <a:noFill/>
          </p:spPr>
          <p:txBody>
            <a:bodyPr wrap="square" rtlCol="0">
              <a:spAutoFit/>
            </a:bodyPr>
            <a:lstStyle/>
            <a:p>
              <a:r>
                <a:rPr lang="en-US" dirty="0">
                  <a:solidFill>
                    <a:schemeClr val="tx2"/>
                  </a:solidFill>
                </a:rPr>
                <a:t>Prior probability of hypotheses</a:t>
              </a:r>
            </a:p>
          </p:txBody>
        </p:sp>
      </p:grpSp>
      <p:grpSp>
        <p:nvGrpSpPr>
          <p:cNvPr id="22" name="Group 21"/>
          <p:cNvGrpSpPr/>
          <p:nvPr/>
        </p:nvGrpSpPr>
        <p:grpSpPr>
          <a:xfrm>
            <a:off x="7824057" y="5835650"/>
            <a:ext cx="2114056" cy="1024582"/>
            <a:chOff x="4826391" y="4703415"/>
            <a:chExt cx="2114056" cy="1024582"/>
          </a:xfrm>
        </p:grpSpPr>
        <p:cxnSp>
          <p:nvCxnSpPr>
            <p:cNvPr id="12" name="Straight Arrow Connector 11"/>
            <p:cNvCxnSpPr>
              <a:cxnSpLocks/>
            </p:cNvCxnSpPr>
            <p:nvPr/>
          </p:nvCxnSpPr>
          <p:spPr>
            <a:xfrm flipH="1" flipV="1">
              <a:off x="4826391" y="4703415"/>
              <a:ext cx="472633" cy="378252"/>
            </a:xfrm>
            <a:prstGeom prst="straightConnector1">
              <a:avLst/>
            </a:prstGeom>
            <a:ln>
              <a:solidFill>
                <a:schemeClr val="accent3"/>
              </a:solidFill>
              <a:tailEnd type="triangle"/>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26637" y="5081666"/>
              <a:ext cx="1813810" cy="646331"/>
            </a:xfrm>
            <a:prstGeom prst="rect">
              <a:avLst/>
            </a:prstGeom>
            <a:noFill/>
          </p:spPr>
          <p:txBody>
            <a:bodyPr wrap="square" rtlCol="0">
              <a:spAutoFit/>
            </a:bodyPr>
            <a:lstStyle/>
            <a:p>
              <a:r>
                <a:rPr lang="en-US" dirty="0">
                  <a:solidFill>
                    <a:schemeClr val="accent3"/>
                  </a:solidFill>
                </a:rPr>
                <a:t>Prior over the evidence</a:t>
              </a:r>
            </a:p>
          </p:txBody>
        </p:sp>
      </p:grpSp>
      <p:grpSp>
        <p:nvGrpSpPr>
          <p:cNvPr id="24" name="Group 23"/>
          <p:cNvGrpSpPr/>
          <p:nvPr/>
        </p:nvGrpSpPr>
        <p:grpSpPr>
          <a:xfrm>
            <a:off x="7194471" y="3131317"/>
            <a:ext cx="3875841" cy="1157563"/>
            <a:chOff x="4826834" y="2617814"/>
            <a:chExt cx="3875841" cy="1157563"/>
          </a:xfrm>
        </p:grpSpPr>
        <p:cxnSp>
          <p:nvCxnSpPr>
            <p:cNvPr id="15" name="Straight Arrow Connector 14"/>
            <p:cNvCxnSpPr/>
            <p:nvPr/>
          </p:nvCxnSpPr>
          <p:spPr>
            <a:xfrm flipH="1">
              <a:off x="4826834" y="3293050"/>
              <a:ext cx="1259173" cy="482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86007" y="2617814"/>
              <a:ext cx="2616668" cy="923330"/>
            </a:xfrm>
            <a:prstGeom prst="rect">
              <a:avLst/>
            </a:prstGeom>
            <a:noFill/>
          </p:spPr>
          <p:txBody>
            <a:bodyPr wrap="square" rtlCol="0">
              <a:spAutoFit/>
            </a:bodyPr>
            <a:lstStyle/>
            <a:p>
              <a:r>
                <a:rPr lang="en-US" dirty="0">
                  <a:solidFill>
                    <a:schemeClr val="accent1"/>
                  </a:solidFill>
                </a:rPr>
                <a:t>Probability of seeing evidence given the hypothesis</a:t>
              </a:r>
            </a:p>
          </p:txBody>
        </p:sp>
      </p:grpSp>
      <p:sp>
        <p:nvSpPr>
          <p:cNvPr id="7" name="Title 6">
            <a:extLst>
              <a:ext uri="{FF2B5EF4-FFF2-40B4-BE49-F238E27FC236}">
                <a16:creationId xmlns:a16="http://schemas.microsoft.com/office/drawing/2014/main" id="{ECA60E00-895F-E04F-A43E-98054FE61DC6}"/>
              </a:ext>
            </a:extLst>
          </p:cNvPr>
          <p:cNvSpPr>
            <a:spLocks noGrp="1"/>
          </p:cNvSpPr>
          <p:nvPr>
            <p:ph type="title"/>
          </p:nvPr>
        </p:nvSpPr>
        <p:spPr/>
        <p:txBody>
          <a:bodyPr/>
          <a:lstStyle/>
          <a:p>
            <a:r>
              <a:rPr lang="en-US" dirty="0"/>
              <a:t>Predicting Missing Data Given the Observed Data</a:t>
            </a:r>
          </a:p>
        </p:txBody>
      </p:sp>
    </p:spTree>
    <p:extLst>
      <p:ext uri="{BB962C8B-B14F-4D97-AF65-F5344CB8AC3E}">
        <p14:creationId xmlns:p14="http://schemas.microsoft.com/office/powerpoint/2010/main" val="26670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Establish a </a:t>
            </a:r>
            <a:r>
              <a:rPr lang="en-US" b="1" dirty="0">
                <a:solidFill>
                  <a:srgbClr val="215C4E"/>
                </a:solidFill>
              </a:rPr>
              <a:t>prior</a:t>
            </a:r>
            <a:r>
              <a:rPr lang="en-US" dirty="0"/>
              <a:t> distribution:</a:t>
            </a:r>
          </a:p>
          <a:p>
            <a:pPr lvl="1"/>
            <a:r>
              <a:rPr lang="en-US" dirty="0"/>
              <a:t>Some distribution of parameters of interest </a:t>
            </a:r>
            <a:r>
              <a:rPr lang="el-GR" dirty="0">
                <a:latin typeface="Cambria Math" panose="02040503050406030204" pitchFamily="18" charset="0"/>
                <a:ea typeface="Cambria Math" panose="02040503050406030204" pitchFamily="18" charset="0"/>
              </a:rPr>
              <a:t>θ </a:t>
            </a:r>
            <a:r>
              <a:rPr lang="en-US" dirty="0"/>
              <a:t>before considering the data,</a:t>
            </a:r>
            <a:r>
              <a:rPr lang="en-US" i="1" dirty="0">
                <a:latin typeface="Cambria Math" panose="02040503050406030204" pitchFamily="18" charset="0"/>
                <a:ea typeface="Cambria Math" panose="02040503050406030204" pitchFamily="18" charset="0"/>
              </a:rPr>
              <a:t> 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We want to estimate</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Given </a:t>
            </a:r>
            <a:r>
              <a:rPr lang="el-GR" dirty="0">
                <a:latin typeface="Cambria Math" panose="02040503050406030204" pitchFamily="18" charset="0"/>
                <a:ea typeface="Cambria Math" panose="02040503050406030204" pitchFamily="18" charset="0"/>
              </a:rPr>
              <a:t>θ</a:t>
            </a:r>
            <a:r>
              <a:rPr lang="en-US" dirty="0">
                <a:ea typeface="Cambria Math" panose="02040503050406030204" pitchFamily="18" charset="0"/>
              </a:rPr>
              <a:t>, can establish a distribution </a:t>
            </a:r>
            <a:r>
              <a:rPr lang="en-US" i="1" dirty="0">
                <a:latin typeface="Cambria Math" panose="02040503050406030204" pitchFamily="18" charset="0"/>
                <a:ea typeface="Cambria Math" panose="02040503050406030204" pitchFamily="18" charset="0"/>
              </a:rPr>
              <a:t>P(</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p>
          <a:p>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Use Bayes Theorem to establish </a:t>
            </a:r>
            <a:r>
              <a:rPr lang="en-US" i="1" dirty="0">
                <a:latin typeface="Cambria Math" panose="02040503050406030204" pitchFamily="18" charset="0"/>
                <a:ea typeface="Cambria Math" panose="02040503050406030204" pitchFamily="18" charset="0"/>
              </a:rPr>
              <a:t>P(</a:t>
            </a:r>
            <a:r>
              <a:rPr lang="el-GR" i="1" dirty="0">
                <a:latin typeface="Cambria Math" panose="02040503050406030204" pitchFamily="18" charset="0"/>
                <a:ea typeface="Cambria Math" panose="02040503050406030204" pitchFamily="18" charset="0"/>
              </a:rPr>
              <a:t>θ</a:t>
            </a:r>
            <a:r>
              <a:rPr lang="en-US" i="1"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obs</a:t>
            </a:r>
            <a:r>
              <a:rPr lang="en-US" i="1" dirty="0">
                <a:latin typeface="Cambria Math" panose="02040503050406030204" pitchFamily="18" charset="0"/>
                <a:ea typeface="Cambria Math" panose="02040503050406030204" pitchFamily="18" charset="0"/>
              </a:rPr>
              <a:t>) </a:t>
            </a:r>
            <a:r>
              <a:rPr lang="mr-IN"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Make random draws for </a:t>
            </a:r>
            <a:r>
              <a:rPr lang="el-GR" dirty="0">
                <a:latin typeface="Cambria Math" panose="02040503050406030204" pitchFamily="18" charset="0"/>
                <a:ea typeface="Cambria Math" panose="02040503050406030204" pitchFamily="18" charset="0"/>
              </a:rPr>
              <a:t>θ</a:t>
            </a:r>
            <a:r>
              <a:rPr lang="en-US" dirty="0">
                <a:latin typeface="Cambria Math" panose="02040503050406030204" pitchFamily="18" charset="0"/>
                <a:ea typeface="Cambria Math" panose="02040503050406030204" pitchFamily="18" charset="0"/>
              </a:rPr>
              <a:t>.</a:t>
            </a:r>
          </a:p>
          <a:p>
            <a:pPr lvl="1"/>
            <a:r>
              <a:rPr lang="en-US" dirty="0">
                <a:ea typeface="Cambria Math" panose="02040503050406030204" pitchFamily="18" charset="0"/>
              </a:rPr>
              <a:t>Use these draws to make predictions of </a:t>
            </a:r>
            <a:r>
              <a:rPr lang="en-US" dirty="0" err="1">
                <a:ea typeface="Cambria Math" panose="02040503050406030204" pitchFamily="18" charset="0"/>
              </a:rPr>
              <a:t>Y</a:t>
            </a:r>
            <a:r>
              <a:rPr lang="en-US" baseline="-25000" dirty="0" err="1">
                <a:ea typeface="Cambria Math" panose="02040503050406030204" pitchFamily="18" charset="0"/>
              </a:rPr>
              <a:t>miss</a:t>
            </a:r>
            <a:r>
              <a:rPr lang="en-US" baseline="-25000" dirty="0">
                <a:ea typeface="Cambria Math" panose="02040503050406030204" pitchFamily="18" charset="0"/>
              </a:rPr>
              <a:t>.</a:t>
            </a:r>
          </a:p>
          <a:p>
            <a:endParaRPr lang="en-US" sz="1600" dirty="0">
              <a:latin typeface="Cambria Math" panose="02040503050406030204" pitchFamily="18" charset="0"/>
              <a:ea typeface="Cambria Math" panose="02040503050406030204" pitchFamily="18" charset="0"/>
            </a:endParaRPr>
          </a:p>
          <a:p>
            <a:endParaRPr lang="en-US" dirty="0"/>
          </a:p>
        </p:txBody>
      </p:sp>
      <p:sp>
        <p:nvSpPr>
          <p:cNvPr id="6" name="Title 5">
            <a:extLst>
              <a:ext uri="{FF2B5EF4-FFF2-40B4-BE49-F238E27FC236}">
                <a16:creationId xmlns:a16="http://schemas.microsoft.com/office/drawing/2014/main" id="{92D35F9E-5C10-C94B-A8D2-8E3EEC9587A4}"/>
              </a:ext>
            </a:extLst>
          </p:cNvPr>
          <p:cNvSpPr>
            <a:spLocks noGrp="1"/>
          </p:cNvSpPr>
          <p:nvPr>
            <p:ph type="title"/>
          </p:nvPr>
        </p:nvSpPr>
        <p:spPr/>
        <p:txBody>
          <a:bodyPr/>
          <a:lstStyle/>
          <a:p>
            <a:r>
              <a:rPr lang="en-US" dirty="0"/>
              <a:t>Bayesian Imputation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100CA9-C74C-4644-BFAD-71FB06F3A428}"/>
                  </a:ext>
                </a:extLst>
              </p:cNvPr>
              <p:cNvSpPr txBox="1"/>
              <p:nvPr/>
            </p:nvSpPr>
            <p:spPr>
              <a:xfrm>
                <a:off x="7242341" y="3724290"/>
                <a:ext cx="4043992" cy="113832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a:solidFill>
                            <a:schemeClr val="accent5"/>
                          </a:solidFill>
                          <a:latin typeface="Cambria Math" charset="0"/>
                        </a:rPr>
                        <m:t>𝑃</m:t>
                      </m:r>
                      <m:d>
                        <m:dPr>
                          <m:ctrlPr>
                            <a:rPr lang="en-US" sz="2400" i="1">
                              <a:solidFill>
                                <a:schemeClr val="accent5"/>
                              </a:solidFill>
                              <a:latin typeface="Cambria Math" panose="02040503050406030204" pitchFamily="18" charset="0"/>
                            </a:rPr>
                          </m:ctrlPr>
                        </m:dPr>
                        <m:e>
                          <m:r>
                            <m:rPr>
                              <m:nor/>
                            </m:rPr>
                            <a:rPr lang="el-GR" sz="2400" dirty="0">
                              <a:latin typeface="Cambria Math" panose="02040503050406030204" pitchFamily="18" charset="0"/>
                              <a:ea typeface="Cambria Math" panose="02040503050406030204" pitchFamily="18" charset="0"/>
                            </a:rPr>
                            <m:t>θ</m:t>
                          </m:r>
                        </m:e>
                        <m:e>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e>
                      </m:d>
                      <m:r>
                        <a:rPr lang="en-US" sz="2400">
                          <a:latin typeface="Cambria Math" charset="0"/>
                        </a:rPr>
                        <m:t>=</m:t>
                      </m:r>
                      <m:f>
                        <m:fPr>
                          <m:ctrlPr>
                            <a:rPr lang="en-US" sz="2400" i="1">
                              <a:latin typeface="Cambria Math" panose="02040503050406030204" pitchFamily="18" charset="0"/>
                            </a:rPr>
                          </m:ctrlPr>
                        </m:fPr>
                        <m:num>
                          <m:r>
                            <a:rPr lang="en-US" sz="2400">
                              <a:solidFill>
                                <a:schemeClr val="accent1"/>
                              </a:solidFill>
                              <a:latin typeface="Cambria Math" charset="0"/>
                            </a:rPr>
                            <m:t>𝑃</m:t>
                          </m:r>
                          <m:r>
                            <a:rPr lang="en-US" sz="2400">
                              <a:solidFill>
                                <a:schemeClr val="accent1"/>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1"/>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accent1"/>
                              </a:solidFill>
                              <a:latin typeface="Cambria Math" charset="0"/>
                            </a:rPr>
                            <m:t>)</m:t>
                          </m:r>
                          <m:r>
                            <a:rPr lang="en-US" sz="2400">
                              <a:latin typeface="Cambria Math" charset="0"/>
                            </a:rPr>
                            <m:t>∗</m:t>
                          </m:r>
                          <m:r>
                            <a:rPr lang="en-US" sz="2400">
                              <a:solidFill>
                                <a:schemeClr val="tx2"/>
                              </a:solidFill>
                              <a:latin typeface="Cambria Math" charset="0"/>
                            </a:rPr>
                            <m:t>𝑃</m:t>
                          </m:r>
                          <m:r>
                            <a:rPr lang="en-US" sz="2400">
                              <a:solidFill>
                                <a:schemeClr val="tx2"/>
                              </a:solidFill>
                              <a:latin typeface="Cambria Math" charset="0"/>
                            </a:rPr>
                            <m:t>(</m:t>
                          </m:r>
                          <m:r>
                            <m:rPr>
                              <m:nor/>
                            </m:rPr>
                            <a:rPr lang="el-GR" sz="2400" dirty="0">
                              <a:latin typeface="Cambria Math" panose="02040503050406030204" pitchFamily="18" charset="0"/>
                              <a:ea typeface="Cambria Math" panose="02040503050406030204" pitchFamily="18" charset="0"/>
                            </a:rPr>
                            <m:t>θ</m:t>
                          </m:r>
                          <m:r>
                            <a:rPr lang="en-US" sz="2400">
                              <a:solidFill>
                                <a:schemeClr val="tx2"/>
                              </a:solidFill>
                              <a:latin typeface="Cambria Math" charset="0"/>
                            </a:rPr>
                            <m:t>)</m:t>
                          </m:r>
                        </m:num>
                        <m:den>
                          <m:r>
                            <a:rPr lang="en-US" sz="2400">
                              <a:solidFill>
                                <a:schemeClr val="accent3"/>
                              </a:solidFill>
                              <a:latin typeface="Cambria Math" charset="0"/>
                            </a:rPr>
                            <m:t>𝑃</m:t>
                          </m:r>
                          <m:r>
                            <a:rPr lang="en-US" sz="2400">
                              <a:solidFill>
                                <a:schemeClr val="accent3"/>
                              </a:solidFill>
                              <a:latin typeface="Cambria Math" charset="0"/>
                            </a:rPr>
                            <m:t>(</m:t>
                          </m:r>
                          <m:r>
                            <m:rPr>
                              <m:nor/>
                            </m:rPr>
                            <a:rPr lang="en-US" sz="2400" i="1" dirty="0">
                              <a:latin typeface="Cambria Math" panose="02040503050406030204" pitchFamily="18" charset="0"/>
                              <a:ea typeface="Cambria Math" panose="02040503050406030204" pitchFamily="18" charset="0"/>
                            </a:rPr>
                            <m:t>X</m:t>
                          </m:r>
                          <m:r>
                            <m:rPr>
                              <m:nor/>
                            </m:rPr>
                            <a:rPr lang="en-US" sz="2400" i="1" baseline="-25000" dirty="0">
                              <a:latin typeface="Cambria Math" panose="02040503050406030204" pitchFamily="18" charset="0"/>
                              <a:ea typeface="Cambria Math" panose="02040503050406030204" pitchFamily="18" charset="0"/>
                            </a:rPr>
                            <m:t>obs</m:t>
                          </m:r>
                          <m:r>
                            <a:rPr lang="en-US" sz="2400">
                              <a:solidFill>
                                <a:schemeClr val="accent3"/>
                              </a:solidFill>
                              <a:latin typeface="Cambria Math" charset="0"/>
                            </a:rPr>
                            <m:t>)</m:t>
                          </m:r>
                        </m:den>
                      </m:f>
                    </m:oMath>
                  </m:oMathPara>
                </a14:m>
                <a:endParaRPr lang="en-US" sz="2400" dirty="0"/>
              </a:p>
              <a:p>
                <a:endParaRPr lang="en-US" dirty="0"/>
              </a:p>
            </p:txBody>
          </p:sp>
        </mc:Choice>
        <mc:Fallback>
          <p:sp>
            <p:nvSpPr>
              <p:cNvPr id="2" name="TextBox 1">
                <a:extLst>
                  <a:ext uri="{FF2B5EF4-FFF2-40B4-BE49-F238E27FC236}">
                    <a16:creationId xmlns:a16="http://schemas.microsoft.com/office/drawing/2014/main" id="{37100CA9-C74C-4644-BFAD-71FB06F3A428}"/>
                  </a:ext>
                </a:extLst>
              </p:cNvPr>
              <p:cNvSpPr txBox="1">
                <a:spLocks noRot="1" noChangeAspect="1" noMove="1" noResize="1" noEditPoints="1" noAdjustHandles="1" noChangeArrowheads="1" noChangeShapeType="1" noTextEdit="1"/>
              </p:cNvSpPr>
              <p:nvPr/>
            </p:nvSpPr>
            <p:spPr>
              <a:xfrm>
                <a:off x="7242341" y="3724290"/>
                <a:ext cx="4043992" cy="1138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02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752601"/>
                <a:ext cx="8991600" cy="3853721"/>
              </a:xfrm>
            </p:spPr>
            <p:txBody>
              <a:bodyPr>
                <a:normAutofit lnSpcReduction="10000"/>
              </a:bodyPr>
              <a:lstStyle/>
              <a:p>
                <a:r>
                  <a:rPr lang="en-US" dirty="0"/>
                  <a:t>Number of imputations N depends on:</a:t>
                </a:r>
              </a:p>
              <a:p>
                <a:pPr lvl="1"/>
                <a:r>
                  <a:rPr lang="en-US" b="0" dirty="0"/>
                  <a:t>Size of dataset</a:t>
                </a:r>
              </a:p>
              <a:p>
                <a:pPr lvl="1"/>
                <a:r>
                  <a:rPr lang="en-US" b="0" dirty="0"/>
                  <a:t>Amount of missing data in the dataset</a:t>
                </a:r>
              </a:p>
              <a:p>
                <a:r>
                  <a:rPr lang="en-US" dirty="0"/>
                  <a:t>Some previous research indicated that a small N is sufficient for efficiency of the estimates, based on:</a:t>
                </a:r>
              </a:p>
              <a:p>
                <a:pPr lvl="1"/>
                <a:r>
                  <a:rPr lang="en-US" b="0" i="1" dirty="0"/>
                  <a:t>(1 + </a:t>
                </a:r>
                <a14:m>
                  <m:oMath xmlns:m="http://schemas.openxmlformats.org/officeDocument/2006/math">
                    <m:f>
                      <m:fPr>
                        <m:ctrlPr>
                          <a:rPr lang="en-US" b="0" i="1" smtClean="0">
                            <a:latin typeface="Cambria Math" panose="02040503050406030204" pitchFamily="18" charset="0"/>
                          </a:rPr>
                        </m:ctrlPr>
                      </m:fPr>
                      <m:num>
                        <m:r>
                          <a:rPr lang="en-US" b="0" i="1">
                            <a:latin typeface="Cambria Math" charset="0"/>
                          </a:rPr>
                          <m:t>𝜆</m:t>
                        </m:r>
                      </m:num>
                      <m:den>
                        <m:r>
                          <a:rPr lang="en-US" b="0" i="1" smtClean="0">
                            <a:latin typeface="Cambria Math" charset="0"/>
                          </a:rPr>
                          <m:t>𝑁</m:t>
                        </m:r>
                      </m:den>
                    </m:f>
                  </m:oMath>
                </a14:m>
                <a:r>
                  <a:rPr lang="en-US" b="0" i="1" dirty="0"/>
                  <a:t>) - 1</a:t>
                </a:r>
              </a:p>
              <a:p>
                <a:pPr lvl="1"/>
                <a:r>
                  <a:rPr lang="en-US" b="0" dirty="0"/>
                  <a:t>N is the number of imputations and </a:t>
                </a:r>
                <a:r>
                  <a:rPr lang="el-GR" b="0" dirty="0"/>
                  <a:t>λ</a:t>
                </a:r>
                <a:r>
                  <a:rPr lang="en-US" b="0" dirty="0"/>
                  <a:t> is the fraction of missing information for the term being estimated </a:t>
                </a:r>
                <a:r>
                  <a:rPr lang="en-US" sz="1600" dirty="0"/>
                  <a:t>[Schaffer 1999]</a:t>
                </a:r>
                <a:endParaRPr lang="en-US" b="0" dirty="0"/>
              </a:p>
              <a:p>
                <a:r>
                  <a:rPr lang="en-US" dirty="0"/>
                  <a:t>More recent research claims that a good N is actually higher in order to achieve higher power</a:t>
                </a:r>
                <a:r>
                  <a:rPr lang="en-US" sz="1400" dirty="0"/>
                  <a:t> [Graham et al. 2007]</a:t>
                </a:r>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752601"/>
                <a:ext cx="8991600" cy="3853721"/>
              </a:xfrm>
              <a:blipFill>
                <a:blip r:embed="rId2"/>
                <a:stretch>
                  <a:fillRect l="-1977" t="-3618" r="-565"/>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0" y="5606321"/>
            <a:ext cx="9144000" cy="1251679"/>
          </a:xfrm>
          <a:prstGeom prst="rect">
            <a:avLst/>
          </a:prstGeom>
        </p:spPr>
      </p:pic>
      <p:sp>
        <p:nvSpPr>
          <p:cNvPr id="7" name="Title 6">
            <a:extLst>
              <a:ext uri="{FF2B5EF4-FFF2-40B4-BE49-F238E27FC236}">
                <a16:creationId xmlns:a16="http://schemas.microsoft.com/office/drawing/2014/main" id="{2E8C7501-FCC2-3943-83D6-4ADE5B6FB00C}"/>
              </a:ext>
            </a:extLst>
          </p:cNvPr>
          <p:cNvSpPr>
            <a:spLocks noGrp="1"/>
          </p:cNvSpPr>
          <p:nvPr>
            <p:ph type="title"/>
          </p:nvPr>
        </p:nvSpPr>
        <p:spPr/>
        <p:txBody>
          <a:bodyPr/>
          <a:lstStyle/>
          <a:p>
            <a:r>
              <a:rPr lang="en-US" dirty="0"/>
              <a:t>How Big Should N Be?</a:t>
            </a:r>
          </a:p>
        </p:txBody>
      </p:sp>
    </p:spTree>
    <p:extLst>
      <p:ext uri="{BB962C8B-B14F-4D97-AF65-F5344CB8AC3E}">
        <p14:creationId xmlns:p14="http://schemas.microsoft.com/office/powerpoint/2010/main" val="263076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Interested?  Further reading:</a:t>
            </a:r>
          </a:p>
          <a:p>
            <a:r>
              <a:rPr lang="en-US" b="0" dirty="0"/>
              <a:t>Regression-based MI methods</a:t>
            </a:r>
          </a:p>
          <a:p>
            <a:r>
              <a:rPr lang="en-US" b="0" dirty="0"/>
              <a:t>Multiple Imputation Chained Equations (MICE) or Fully Conditional Specification (FCS)</a:t>
            </a:r>
          </a:p>
          <a:p>
            <a:pPr lvl="1"/>
            <a:r>
              <a:rPr lang="en-US" dirty="0"/>
              <a:t>Readable summary from JHU School of Public Health: </a:t>
            </a:r>
            <a:r>
              <a:rPr lang="en-US" dirty="0">
                <a:hlinkClick r:id="rId2"/>
              </a:rPr>
              <a:t>https://www.ncbi.nlm.nih.gov/pmc/articles/PMC3074241/</a:t>
            </a:r>
            <a:endParaRPr lang="en-US" dirty="0"/>
          </a:p>
          <a:p>
            <a:r>
              <a:rPr lang="en-US" b="0" dirty="0"/>
              <a:t>Markov Chain Monte Carlo (MCMC)</a:t>
            </a:r>
          </a:p>
          <a:p>
            <a:pPr lvl="1"/>
            <a:r>
              <a:rPr lang="en-US" dirty="0"/>
              <a:t>A bit more complicated - </a:t>
            </a:r>
            <a:r>
              <a:rPr lang="en-US" dirty="0">
                <a:hlinkClick r:id="rId3"/>
              </a:rPr>
              <a:t>http://stronginference.com/missing-data-imputation.html</a:t>
            </a:r>
            <a:endParaRPr lang="en-US" dirty="0"/>
          </a:p>
          <a:p>
            <a:pPr lvl="1"/>
            <a:endParaRPr lang="en-US" dirty="0"/>
          </a:p>
          <a:p>
            <a:r>
              <a:rPr lang="en-US" dirty="0"/>
              <a:t>Comprehensive Tutorials (Grad level Stats):</a:t>
            </a:r>
          </a:p>
          <a:p>
            <a:pPr lvl="1"/>
            <a:r>
              <a:rPr lang="en-US" dirty="0">
                <a:hlinkClick r:id="rId4"/>
              </a:rPr>
              <a:t>http://www.bias-project.org.uk/Missing2012/Lectures.pdf</a:t>
            </a:r>
            <a:r>
              <a:rPr lang="en-US" dirty="0"/>
              <a:t> </a:t>
            </a:r>
          </a:p>
          <a:p>
            <a:pPr lvl="1"/>
            <a:r>
              <a:rPr lang="en-US" dirty="0">
                <a:hlinkClick r:id="rId5"/>
              </a:rPr>
              <a:t>http://www.stat.columbia.edu/~gelman/arm/missing.pdf</a:t>
            </a:r>
            <a:endParaRPr lang="en-US" dirty="0"/>
          </a:p>
          <a:p>
            <a:pPr lvl="1"/>
            <a:r>
              <a:rPr lang="en-US" dirty="0">
                <a:hlinkClick r:id="rId6"/>
              </a:rPr>
              <a:t>https://www4.stat.ncsu.edu/~post/suchit/bayesian-methods-incomplete.pdf</a:t>
            </a:r>
            <a:endParaRPr lang="en-US" dirty="0"/>
          </a:p>
          <a:p>
            <a:endParaRPr lang="en-US" dirty="0"/>
          </a:p>
        </p:txBody>
      </p:sp>
      <p:sp>
        <p:nvSpPr>
          <p:cNvPr id="5" name="Title 4">
            <a:extLst>
              <a:ext uri="{FF2B5EF4-FFF2-40B4-BE49-F238E27FC236}">
                <a16:creationId xmlns:a16="http://schemas.microsoft.com/office/drawing/2014/main" id="{F536CBF3-3093-4941-8843-65A3B391B5A8}"/>
              </a:ext>
            </a:extLst>
          </p:cNvPr>
          <p:cNvSpPr>
            <a:spLocks noGrp="1"/>
          </p:cNvSpPr>
          <p:nvPr>
            <p:ph type="title"/>
          </p:nvPr>
        </p:nvSpPr>
        <p:spPr/>
        <p:txBody>
          <a:bodyPr/>
          <a:lstStyle/>
          <a:p>
            <a:r>
              <a:rPr lang="en-US" dirty="0"/>
              <a:t>More Advanced Methods</a:t>
            </a:r>
          </a:p>
        </p:txBody>
      </p:sp>
    </p:spTree>
    <p:extLst>
      <p:ext uri="{BB962C8B-B14F-4D97-AF65-F5344CB8AC3E}">
        <p14:creationId xmlns:p14="http://schemas.microsoft.com/office/powerpoint/2010/main" val="27793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sz="2200" dirty="0"/>
              <a:t>Delete all tuples with any missing values at all, so you are left only with observations with all variables observed</a:t>
            </a:r>
          </a:p>
          <a:p>
            <a:endParaRPr lang="en-US" sz="2200" dirty="0"/>
          </a:p>
          <a:p>
            <a:endParaRPr lang="en-US" sz="2200" dirty="0"/>
          </a:p>
          <a:p>
            <a:endParaRPr lang="en-US" sz="2200" dirty="0"/>
          </a:p>
          <a:p>
            <a:endParaRPr lang="en-US" sz="2200" dirty="0"/>
          </a:p>
          <a:p>
            <a:r>
              <a:rPr lang="en-US" sz="2200" dirty="0"/>
              <a:t>Default behavior for libraries for analysis (e.g., regression).</a:t>
            </a:r>
          </a:p>
          <a:p>
            <a:pPr lvl="1"/>
            <a:r>
              <a:rPr lang="en-US" sz="2200" b="0" dirty="0"/>
              <a:t>We’ll talk about this much more during the Stats/ML lectures</a:t>
            </a:r>
          </a:p>
          <a:p>
            <a:pPr lvl="1"/>
            <a:endParaRPr lang="en-US" sz="2200" b="0" dirty="0"/>
          </a:p>
          <a:p>
            <a:r>
              <a:rPr lang="en-US" sz="2200" dirty="0"/>
              <a:t>This is the simplest way to handle missing data. In some cases, will work fine; in others, </a:t>
            </a:r>
            <a:r>
              <a:rPr lang="en-US" sz="2200" dirty="0">
                <a:solidFill>
                  <a:schemeClr val="tx2"/>
                </a:solidFill>
              </a:rPr>
              <a:t>?????????????</a:t>
            </a:r>
            <a:r>
              <a:rPr lang="en-US" sz="2200" dirty="0"/>
              <a:t>:</a:t>
            </a:r>
          </a:p>
          <a:p>
            <a:pPr lvl="1"/>
            <a:r>
              <a:rPr lang="en-US" sz="2200" b="0" dirty="0"/>
              <a:t>Loss of sample will lead to variance larger than </a:t>
            </a:r>
            <a:br>
              <a:rPr lang="en-US" sz="2200" b="0" dirty="0"/>
            </a:br>
            <a:r>
              <a:rPr lang="en-US" sz="2200" b="0" dirty="0"/>
              <a:t>reflected by the size of your data.</a:t>
            </a:r>
          </a:p>
          <a:p>
            <a:pPr lvl="1"/>
            <a:r>
              <a:rPr lang="en-US" sz="2200" b="0" dirty="0"/>
              <a:t>May bias your sample.</a:t>
            </a:r>
          </a:p>
          <a:p>
            <a:endParaRPr lang="en-US" dirty="0"/>
          </a:p>
        </p:txBody>
      </p:sp>
      <p:sp>
        <p:nvSpPr>
          <p:cNvPr id="4" name="Rounded Rectangle 3"/>
          <p:cNvSpPr/>
          <p:nvPr/>
        </p:nvSpPr>
        <p:spPr>
          <a:xfrm>
            <a:off x="1981200" y="2469892"/>
            <a:ext cx="7997252" cy="9598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 out rows with nil values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p:txBody>
      </p:sp>
      <p:sp>
        <p:nvSpPr>
          <p:cNvPr id="5" name="TextBox 4"/>
          <p:cNvSpPr txBox="1"/>
          <p:nvPr/>
        </p:nvSpPr>
        <p:spPr>
          <a:xfrm>
            <a:off x="1524001" y="6519446"/>
            <a:ext cx="614597" cy="338554"/>
          </a:xfrm>
          <a:prstGeom prst="rect">
            <a:avLst/>
          </a:prstGeom>
          <a:noFill/>
        </p:spPr>
        <p:txBody>
          <a:bodyPr wrap="square" rtlCol="0">
            <a:spAutoFit/>
          </a:bodyPr>
          <a:lstStyle/>
          <a:p>
            <a:pPr algn="ctr"/>
            <a:r>
              <a:rPr lang="en-US" sz="1600">
                <a:solidFill>
                  <a:schemeClr val="bg1">
                    <a:lumMod val="50000"/>
                  </a:schemeClr>
                </a:solidFill>
              </a:rPr>
              <a:t>[JA]</a:t>
            </a:r>
            <a:endParaRPr lang="en-US" sz="1600" dirty="0">
              <a:solidFill>
                <a:schemeClr val="bg1">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70968" y="5055748"/>
            <a:ext cx="1567357" cy="1559803"/>
          </a:xfrm>
          <a:prstGeom prst="rect">
            <a:avLst/>
          </a:prstGeom>
        </p:spPr>
      </p:pic>
      <p:sp>
        <p:nvSpPr>
          <p:cNvPr id="9" name="Title 8">
            <a:extLst>
              <a:ext uri="{FF2B5EF4-FFF2-40B4-BE49-F238E27FC236}">
                <a16:creationId xmlns:a16="http://schemas.microsoft.com/office/drawing/2014/main" id="{66E64764-A6D1-A84B-8227-BA46A6A5FFF2}"/>
              </a:ext>
            </a:extLst>
          </p:cNvPr>
          <p:cNvSpPr>
            <a:spLocks noGrp="1"/>
          </p:cNvSpPr>
          <p:nvPr>
            <p:ph type="title"/>
          </p:nvPr>
        </p:nvSpPr>
        <p:spPr/>
        <p:txBody>
          <a:bodyPr/>
          <a:lstStyle/>
          <a:p>
            <a:r>
              <a:rPr lang="en-US" dirty="0"/>
              <a:t>Complete Case Analysis</a:t>
            </a:r>
          </a:p>
        </p:txBody>
      </p:sp>
    </p:spTree>
    <p:extLst>
      <p:ext uri="{BB962C8B-B14F-4D97-AF65-F5344CB8AC3E}">
        <p14:creationId xmlns:p14="http://schemas.microsoft.com/office/powerpoint/2010/main" val="11895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609599" y="1752600"/>
            <a:ext cx="10972799" cy="4766846"/>
          </a:xfrm>
        </p:spPr>
        <p:txBody>
          <a:bodyPr>
            <a:normAutofit lnSpcReduction="10000"/>
          </a:bodyPr>
          <a:lstStyle/>
          <a:p>
            <a:r>
              <a:rPr lang="en-US" b="1" dirty="0">
                <a:solidFill>
                  <a:srgbClr val="215C4E"/>
                </a:solidFill>
              </a:rPr>
              <a:t>Dataset: </a:t>
            </a:r>
            <a:r>
              <a:rPr lang="en-US" dirty="0"/>
              <a:t>Body fat percentage in men, and the circumference of various body parts </a:t>
            </a:r>
            <a:r>
              <a:rPr lang="en-US" sz="1200" dirty="0"/>
              <a:t>[Penrose et al., 1985]</a:t>
            </a:r>
            <a:endParaRPr lang="en-US" dirty="0"/>
          </a:p>
          <a:p>
            <a:r>
              <a:rPr lang="en-US" b="1" dirty="0">
                <a:solidFill>
                  <a:srgbClr val="215C4E"/>
                </a:solidFill>
              </a:rPr>
              <a:t>Question: </a:t>
            </a:r>
            <a:r>
              <a:rPr lang="en-US" dirty="0"/>
              <a:t>Does the circumference of certain body parts predict body fat percentage?</a:t>
            </a:r>
          </a:p>
          <a:p>
            <a:endParaRPr lang="en-US" dirty="0"/>
          </a:p>
          <a:p>
            <a:r>
              <a:rPr lang="en-US" dirty="0"/>
              <a:t>Given </a:t>
            </a:r>
            <a:r>
              <a:rPr lang="en-US" b="1" dirty="0">
                <a:solidFill>
                  <a:srgbClr val="215C4E"/>
                </a:solidFill>
              </a:rPr>
              <a:t>complete</a:t>
            </a:r>
            <a:r>
              <a:rPr lang="en-US" dirty="0"/>
              <a:t> data, how would you answer this ?????????</a:t>
            </a:r>
          </a:p>
          <a:p>
            <a:r>
              <a:rPr lang="en-US" dirty="0"/>
              <a:t>One way to answer is </a:t>
            </a:r>
            <a:r>
              <a:rPr lang="en-US" b="1" dirty="0">
                <a:solidFill>
                  <a:srgbClr val="215C4E"/>
                </a:solidFill>
              </a:rPr>
              <a:t>regression analysis:</a:t>
            </a:r>
          </a:p>
          <a:p>
            <a:pPr lvl="1"/>
            <a:r>
              <a:rPr lang="en-US" b="0" dirty="0"/>
              <a:t>One or more independent variables ("predictors”)</a:t>
            </a:r>
          </a:p>
          <a:p>
            <a:pPr lvl="1"/>
            <a:r>
              <a:rPr lang="en-US" b="0" dirty="0"/>
              <a:t>One dependent variables (“outcome”)</a:t>
            </a:r>
          </a:p>
          <a:p>
            <a:pPr lvl="1"/>
            <a:endParaRPr lang="en-US" b="0" dirty="0"/>
          </a:p>
          <a:p>
            <a:r>
              <a:rPr lang="en-US" dirty="0"/>
              <a:t>What is the relationship between the predictors and the outcome?</a:t>
            </a:r>
          </a:p>
          <a:p>
            <a:r>
              <a:rPr lang="en-US" dirty="0"/>
              <a:t>What is the conditional expectation of the dependent variable given fixed values for the independent variables?</a:t>
            </a:r>
          </a:p>
          <a:p>
            <a:endParaRPr lang="en-US" dirty="0"/>
          </a:p>
          <a:p>
            <a:r>
              <a:rPr lang="en-US" sz="1400" dirty="0"/>
              <a:t>Generalized body composition prediction equation for men using simple measurement techniques", K.W. Penrose, A.G. Nelson, A.G. Fisher, FACSM, Human Performance research Center, Brigham Young University, Provo, Utah 84602 as listed in Medicine and Science in Sports and Exercise, vol. 17, no. 2, April 1985, p. 189.</a:t>
            </a:r>
          </a:p>
          <a:p>
            <a:r>
              <a:rPr lang="en-US" sz="1400" dirty="0">
                <a:hlinkClick r:id="rId2"/>
              </a:rPr>
              <a:t>http://staff.pubhealth.ku.dk/~tag/Teaching/share/data/Bodyfat.html</a:t>
            </a:r>
            <a:endParaRPr lang="en-US" sz="1400" dirty="0"/>
          </a:p>
        </p:txBody>
      </p:sp>
    </p:spTree>
    <p:extLst>
      <p:ext uri="{BB962C8B-B14F-4D97-AF65-F5344CB8AC3E}">
        <p14:creationId xmlns:p14="http://schemas.microsoft.com/office/powerpoint/2010/main" val="37650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1" y="1803788"/>
            <a:ext cx="6990608" cy="4322377"/>
          </a:xfrm>
        </p:spPr>
        <p:txBody>
          <a:bodyPr/>
          <a:lstStyle/>
          <a:p>
            <a:r>
              <a:rPr lang="en-US" dirty="0"/>
              <a:t>For linear regression we have equations of where we want to know the relationship between an </a:t>
            </a:r>
            <a:r>
              <a:rPr lang="en-US" b="1" dirty="0">
                <a:solidFill>
                  <a:srgbClr val="215C4E"/>
                </a:solidFill>
              </a:rPr>
              <a:t>outcome</a:t>
            </a:r>
            <a:r>
              <a:rPr lang="en-US" dirty="0"/>
              <a:t> given some </a:t>
            </a:r>
            <a:r>
              <a:rPr lang="en-US" b="1" dirty="0">
                <a:solidFill>
                  <a:srgbClr val="215C4E"/>
                </a:solidFill>
              </a:rPr>
              <a:t>predictors</a:t>
            </a:r>
            <a:r>
              <a:rPr lang="en-US" dirty="0"/>
              <a:t>.</a:t>
            </a:r>
          </a:p>
          <a:p>
            <a:endParaRPr lang="en-US" dirty="0"/>
          </a:p>
          <a:p>
            <a:r>
              <a:rPr lang="en-US" dirty="0"/>
              <a:t>If you have a ML background:</a:t>
            </a:r>
          </a:p>
          <a:p>
            <a:pPr lvl="1"/>
            <a:r>
              <a:rPr lang="en-US" dirty="0"/>
              <a:t>Get </a:t>
            </a:r>
            <a:r>
              <a:rPr lang="en-US" b="1" dirty="0">
                <a:solidFill>
                  <a:srgbClr val="215C4E"/>
                </a:solidFill>
              </a:rPr>
              <a:t>target, outcome</a:t>
            </a:r>
            <a:r>
              <a:rPr lang="en-US" dirty="0"/>
              <a:t> given </a:t>
            </a:r>
            <a:r>
              <a:rPr lang="en-US" b="1" dirty="0">
                <a:solidFill>
                  <a:srgbClr val="215C4E"/>
                </a:solidFill>
              </a:rPr>
              <a:t>predictors, observations.</a:t>
            </a:r>
          </a:p>
          <a:p>
            <a:endParaRPr lang="en-US" dirty="0"/>
          </a:p>
          <a:p>
            <a:r>
              <a:rPr lang="en-US" dirty="0"/>
              <a:t>If you have a Stats background:</a:t>
            </a:r>
          </a:p>
          <a:p>
            <a:pPr lvl="1"/>
            <a:r>
              <a:rPr lang="en-US" dirty="0"/>
              <a:t>Get </a:t>
            </a:r>
            <a:r>
              <a:rPr lang="en-US" b="1" dirty="0">
                <a:solidFill>
                  <a:srgbClr val="215C4E"/>
                </a:solidFill>
              </a:rPr>
              <a:t>endogenous</a:t>
            </a:r>
            <a:r>
              <a:rPr lang="en-US" dirty="0"/>
              <a:t> variables given </a:t>
            </a:r>
            <a:r>
              <a:rPr lang="en-US" b="1" dirty="0">
                <a:solidFill>
                  <a:srgbClr val="215C4E"/>
                </a:solidFill>
              </a:rPr>
              <a:t>exogenous</a:t>
            </a:r>
            <a:r>
              <a:rPr lang="en-US" dirty="0"/>
              <a:t> variables.</a:t>
            </a:r>
          </a:p>
          <a:p>
            <a:pPr lvl="1"/>
            <a:endParaRPr lang="en-US" dirty="0"/>
          </a:p>
          <a:p>
            <a:r>
              <a:rPr lang="en-US" dirty="0"/>
              <a:t>If you are more of a Math person:</a:t>
            </a:r>
          </a:p>
          <a:p>
            <a:pPr lvl="1"/>
            <a:r>
              <a:rPr lang="en-US" dirty="0"/>
              <a:t>Get </a:t>
            </a:r>
            <a:r>
              <a:rPr lang="en-US" b="1" dirty="0">
                <a:solidFill>
                  <a:srgbClr val="215C4E"/>
                </a:solidFill>
              </a:rPr>
              <a:t>dependent variable</a:t>
            </a:r>
            <a:r>
              <a:rPr lang="en-US" dirty="0"/>
              <a:t> (y-axis) given one or more </a:t>
            </a:r>
            <a:r>
              <a:rPr lang="en-US" b="1" dirty="0">
                <a:solidFill>
                  <a:srgbClr val="215C4E"/>
                </a:solidFill>
              </a:rPr>
              <a:t>independent variables</a:t>
            </a:r>
            <a:r>
              <a:rPr lang="en-US" dirty="0"/>
              <a:t> (x-axis).</a:t>
            </a:r>
          </a:p>
          <a:p>
            <a:endParaRPr lang="en-US" dirty="0"/>
          </a:p>
        </p:txBody>
      </p:sp>
      <p:sp>
        <p:nvSpPr>
          <p:cNvPr id="4" name="Slide Number Placeholder 3">
            <a:extLst>
              <a:ext uri="{FF2B5EF4-FFF2-40B4-BE49-F238E27FC236}">
                <a16:creationId xmlns:a16="http://schemas.microsoft.com/office/drawing/2014/main" id="{8ADDC771-F6B8-7945-B1E7-FDAC84C2CE8D}"/>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884638" y="1980211"/>
            <a:ext cx="4184650" cy="3143250"/>
          </a:xfrm>
          <a:prstGeom prst="rect">
            <a:avLst/>
          </a:prstGeom>
        </p:spPr>
      </p:pic>
    </p:spTree>
    <p:extLst>
      <p:ext uri="{BB962C8B-B14F-4D97-AF65-F5344CB8AC3E}">
        <p14:creationId xmlns:p14="http://schemas.microsoft.com/office/powerpoint/2010/main" val="2116923648"/>
      </p:ext>
    </p:extLst>
  </p:cSld>
  <p:clrMapOvr>
    <a:masterClrMapping/>
  </p:clrMapOvr>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18718</TotalTime>
  <Words>5394</Words>
  <Application>Microsoft Macintosh PowerPoint</Application>
  <PresentationFormat>Widescreen</PresentationFormat>
  <Paragraphs>1265</Paragraphs>
  <Slides>69</Slides>
  <Notes>28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69</vt:i4>
      </vt:variant>
    </vt:vector>
  </HeadingPairs>
  <TitlesOfParts>
    <vt:vector size="86" baseType="lpstr">
      <vt:lpstr>Batang</vt:lpstr>
      <vt:lpstr>Adobe Arabic</vt:lpstr>
      <vt:lpstr>Arial</vt:lpstr>
      <vt:lpstr>Calibri</vt:lpstr>
      <vt:lpstr>Cambria</vt:lpstr>
      <vt:lpstr>Cambria Math</vt:lpstr>
      <vt:lpstr>Century Gothic</vt:lpstr>
      <vt:lpstr>Courier</vt:lpstr>
      <vt:lpstr>Garamond</vt:lpstr>
      <vt:lpstr>Palatino Linotype</vt:lpstr>
      <vt:lpstr>Symbol</vt:lpstr>
      <vt:lpstr>Times New Roman</vt:lpstr>
      <vt:lpstr>Wingdings</vt:lpstr>
      <vt:lpstr>Watson White Theme</vt:lpstr>
      <vt:lpstr>MathType Equation</vt:lpstr>
      <vt:lpstr>VISIO</vt:lpstr>
      <vt:lpstr>Equation</vt:lpstr>
      <vt:lpstr>Missing Data</vt:lpstr>
      <vt:lpstr>Announcements</vt:lpstr>
      <vt:lpstr>The Data LifeCycle</vt:lpstr>
      <vt:lpstr>Today’s Lecture</vt:lpstr>
      <vt:lpstr>Missing Data</vt:lpstr>
      <vt:lpstr>Key Question</vt:lpstr>
      <vt:lpstr>Complete Case Analysis</vt:lpstr>
      <vt:lpstr>Example</vt:lpstr>
      <vt:lpstr>A Side Note On Terms</vt:lpstr>
      <vt:lpstr>Linear Regression</vt:lpstr>
      <vt:lpstr>Population &amp; Sample Regression Models</vt:lpstr>
      <vt:lpstr>Population &amp; Sample Regression Models</vt:lpstr>
      <vt:lpstr>Population &amp; Sample Regression Models</vt:lpstr>
      <vt:lpstr>Population &amp; Sample Regression Models</vt:lpstr>
      <vt:lpstr>Linear Regression</vt:lpstr>
      <vt:lpstr>Sample Linear Regression Model</vt:lpstr>
      <vt:lpstr>Estimating Parameters: Least Squares Method</vt:lpstr>
      <vt:lpstr>Scatter Plot</vt:lpstr>
      <vt:lpstr>Question</vt:lpstr>
      <vt:lpstr>Question</vt:lpstr>
      <vt:lpstr>Question</vt:lpstr>
      <vt:lpstr>Question</vt:lpstr>
      <vt:lpstr>Least Squares</vt:lpstr>
      <vt:lpstr>Least Squares, Graphically</vt:lpstr>
      <vt:lpstr>Announcements</vt:lpstr>
      <vt:lpstr>Interpretation of Coefficients</vt:lpstr>
      <vt:lpstr>Now, Back to Missing Data … </vt:lpstr>
      <vt:lpstr>Example</vt:lpstr>
      <vt:lpstr>Hypothesis Testing</vt:lpstr>
      <vt:lpstr>P-values</vt:lpstr>
      <vt:lpstr>What If Data Were Missing?</vt:lpstr>
      <vt:lpstr>Population &amp; Sample Regression Models</vt:lpstr>
      <vt:lpstr>The Bootstrap</vt:lpstr>
      <vt:lpstr>Why The Bootstrap Works</vt:lpstr>
      <vt:lpstr>Why We Need The Bootstrap</vt:lpstr>
      <vt:lpstr>Key to Resampling</vt:lpstr>
      <vt:lpstr>~5% Deleted (N=13)</vt:lpstr>
      <vt:lpstr>~20% Deleted (N=50)</vt:lpstr>
      <vt:lpstr>Conclusions seem to change …</vt:lpstr>
      <vt:lpstr>Types Of Missing-ness</vt:lpstr>
      <vt:lpstr>What Distinguishes Each Type of Missing-ness?</vt:lpstr>
      <vt:lpstr>Your Sample</vt:lpstr>
      <vt:lpstr>What Influences a Data Point’s Presence?</vt:lpstr>
      <vt:lpstr>Experiment and Sample Space</vt:lpstr>
      <vt:lpstr>Examples</vt:lpstr>
      <vt:lpstr>Independence</vt:lpstr>
      <vt:lpstr>Conditional Probability</vt:lpstr>
      <vt:lpstr>MCAR: Missing Completely at Random</vt:lpstr>
      <vt:lpstr>Totally Realistic MCAR Example</vt:lpstr>
      <vt:lpstr>Applicability of MCAR</vt:lpstr>
      <vt:lpstr>MAR: Missing at Random</vt:lpstr>
      <vt:lpstr>Examples?</vt:lpstr>
      <vt:lpstr>MAR: Key Point</vt:lpstr>
      <vt:lpstr>MNAR: Missing Not at Random</vt:lpstr>
      <vt:lpstr>Back to STH …</vt:lpstr>
      <vt:lpstr>Add a Variable</vt:lpstr>
      <vt:lpstr>To Recap</vt:lpstr>
      <vt:lpstr>Handling Missing Data … </vt:lpstr>
      <vt:lpstr>Single Imputation</vt:lpstr>
      <vt:lpstr>Multiple Imputation</vt:lpstr>
      <vt:lpstr>Multiple Imputation</vt:lpstr>
      <vt:lpstr>Tiny Example</vt:lpstr>
      <vt:lpstr>Let’s Impute Some Data!</vt:lpstr>
      <vt:lpstr>Inference with Multiple Imputation</vt:lpstr>
      <vt:lpstr>Pooling analyses</vt:lpstr>
      <vt:lpstr>Predicting Missing Data Given the Observed Data</vt:lpstr>
      <vt:lpstr>Bayesian Imputation</vt:lpstr>
      <vt:lpstr>How Big Should N Be?</vt:lpstr>
      <vt:lpstr>More Advanced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367</cp:revision>
  <cp:lastPrinted>2019-10-17T15:54:53Z</cp:lastPrinted>
  <dcterms:created xsi:type="dcterms:W3CDTF">2018-02-09T16:02:53Z</dcterms:created>
  <dcterms:modified xsi:type="dcterms:W3CDTF">2019-10-29T15:42:24Z</dcterms:modified>
</cp:coreProperties>
</file>